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02" r:id="rId2"/>
    <p:sldId id="303" r:id="rId3"/>
    <p:sldId id="304" r:id="rId4"/>
    <p:sldId id="305" r:id="rId5"/>
    <p:sldId id="348" r:id="rId6"/>
    <p:sldId id="362" r:id="rId7"/>
    <p:sldId id="366" r:id="rId8"/>
    <p:sldId id="365" r:id="rId9"/>
    <p:sldId id="367" r:id="rId10"/>
    <p:sldId id="406" r:id="rId11"/>
    <p:sldId id="439" r:id="rId12"/>
    <p:sldId id="473" r:id="rId13"/>
    <p:sldId id="401" r:id="rId14"/>
    <p:sldId id="460" r:id="rId15"/>
    <p:sldId id="474" r:id="rId16"/>
    <p:sldId id="495" r:id="rId17"/>
    <p:sldId id="508" r:id="rId18"/>
    <p:sldId id="496" r:id="rId19"/>
    <p:sldId id="475" r:id="rId20"/>
    <p:sldId id="499" r:id="rId21"/>
    <p:sldId id="504" r:id="rId22"/>
    <p:sldId id="498" r:id="rId23"/>
    <p:sldId id="503" r:id="rId24"/>
    <p:sldId id="492" r:id="rId25"/>
    <p:sldId id="497" r:id="rId26"/>
    <p:sldId id="493" r:id="rId27"/>
    <p:sldId id="494" r:id="rId28"/>
    <p:sldId id="476" r:id="rId29"/>
    <p:sldId id="517" r:id="rId30"/>
    <p:sldId id="511" r:id="rId31"/>
    <p:sldId id="506" r:id="rId32"/>
    <p:sldId id="507" r:id="rId33"/>
    <p:sldId id="505" r:id="rId34"/>
    <p:sldId id="509" r:id="rId35"/>
    <p:sldId id="488" r:id="rId36"/>
    <p:sldId id="489" r:id="rId37"/>
    <p:sldId id="490" r:id="rId38"/>
    <p:sldId id="510" r:id="rId39"/>
    <p:sldId id="478" r:id="rId40"/>
    <p:sldId id="491" r:id="rId41"/>
    <p:sldId id="514" r:id="rId42"/>
    <p:sldId id="512" r:id="rId43"/>
    <p:sldId id="515" r:id="rId44"/>
    <p:sldId id="516" r:id="rId45"/>
    <p:sldId id="513" r:id="rId46"/>
    <p:sldId id="518" r:id="rId47"/>
    <p:sldId id="519" r:id="rId48"/>
    <p:sldId id="480" r:id="rId49"/>
    <p:sldId id="486" r:id="rId50"/>
    <p:sldId id="485" r:id="rId51"/>
    <p:sldId id="501" r:id="rId52"/>
    <p:sldId id="502" r:id="rId53"/>
    <p:sldId id="500" r:id="rId54"/>
    <p:sldId id="347" r:id="rId5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761F749-A2DC-4AE4-A508-F8AE323D6740}">
          <p14:sldIdLst/>
        </p14:section>
        <p14:section name="Naamloze sectie" id="{4B934F93-FF83-452D-AD4B-3C8478BB6ED1}">
          <p14:sldIdLst>
            <p14:sldId id="302"/>
            <p14:sldId id="303"/>
            <p14:sldId id="304"/>
            <p14:sldId id="305"/>
            <p14:sldId id="348"/>
            <p14:sldId id="362"/>
            <p14:sldId id="366"/>
            <p14:sldId id="365"/>
            <p14:sldId id="367"/>
            <p14:sldId id="406"/>
            <p14:sldId id="439"/>
            <p14:sldId id="473"/>
            <p14:sldId id="401"/>
            <p14:sldId id="460"/>
            <p14:sldId id="474"/>
            <p14:sldId id="495"/>
            <p14:sldId id="508"/>
            <p14:sldId id="496"/>
            <p14:sldId id="475"/>
            <p14:sldId id="499"/>
            <p14:sldId id="504"/>
            <p14:sldId id="498"/>
            <p14:sldId id="503"/>
            <p14:sldId id="492"/>
            <p14:sldId id="497"/>
            <p14:sldId id="493"/>
            <p14:sldId id="494"/>
            <p14:sldId id="476"/>
            <p14:sldId id="517"/>
            <p14:sldId id="511"/>
            <p14:sldId id="506"/>
            <p14:sldId id="507"/>
            <p14:sldId id="505"/>
            <p14:sldId id="509"/>
            <p14:sldId id="488"/>
            <p14:sldId id="489"/>
            <p14:sldId id="490"/>
            <p14:sldId id="510"/>
            <p14:sldId id="478"/>
            <p14:sldId id="491"/>
            <p14:sldId id="514"/>
            <p14:sldId id="512"/>
            <p14:sldId id="515"/>
            <p14:sldId id="516"/>
            <p14:sldId id="513"/>
            <p14:sldId id="518"/>
            <p14:sldId id="519"/>
            <p14:sldId id="480"/>
            <p14:sldId id="486"/>
            <p14:sldId id="485"/>
            <p14:sldId id="501"/>
            <p14:sldId id="502"/>
            <p14:sldId id="500"/>
            <p14:sldId id="34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6969"/>
    <a:srgbClr val="8A5200"/>
    <a:srgbClr val="FF9900"/>
    <a:srgbClr val="303C18"/>
    <a:srgbClr val="1B190F"/>
    <a:srgbClr val="302D1C"/>
    <a:srgbClr val="6D653F"/>
    <a:srgbClr val="D9B28B"/>
    <a:srgbClr val="887E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ijl, thema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1" autoAdjust="0"/>
    <p:restoredTop sz="94590" autoAdjust="0"/>
  </p:normalViewPr>
  <p:slideViewPr>
    <p:cSldViewPr>
      <p:cViewPr varScale="1">
        <p:scale>
          <a:sx n="61" d="100"/>
          <a:sy n="61" d="100"/>
        </p:scale>
        <p:origin x="-782"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831108-7A9F-4FA6-B341-F355C997B57E}" type="datetimeFigureOut">
              <a:rPr lang="nl-NL" smtClean="0"/>
              <a:t>27-11-2017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56C4F4-F087-41C7-B33A-C7E9BF35F5A4}" type="slidenum">
              <a:rPr lang="nl-NL" smtClean="0"/>
              <a:t>‹nr.›</a:t>
            </a:fld>
            <a:endParaRPr lang="nl-NL"/>
          </a:p>
        </p:txBody>
      </p:sp>
    </p:spTree>
    <p:extLst>
      <p:ext uri="{BB962C8B-B14F-4D97-AF65-F5344CB8AC3E}">
        <p14:creationId xmlns:p14="http://schemas.microsoft.com/office/powerpoint/2010/main" val="309262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14</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23</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24</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25</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26</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27</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28</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29</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31</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32</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15</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33</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34</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35</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36</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37</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solidFill>
                  <a:prstClr val="black"/>
                </a:solidFill>
              </a:rPr>
              <a:pPr/>
              <a:t>38</a:t>
            </a:fld>
            <a:endParaRPr lang="nl-NL">
              <a:solidFill>
                <a:prstClr val="black"/>
              </a:solidFill>
            </a:endParaRPr>
          </a:p>
        </p:txBody>
      </p:sp>
    </p:spTree>
    <p:extLst>
      <p:ext uri="{BB962C8B-B14F-4D97-AF65-F5344CB8AC3E}">
        <p14:creationId xmlns:p14="http://schemas.microsoft.com/office/powerpoint/2010/main" val="1804407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39</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41</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42</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16</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43</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44</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tabernakel verdween</a:t>
            </a:r>
          </a:p>
          <a:p>
            <a:r>
              <a:rPr lang="nl-NL" dirty="0" smtClean="0"/>
              <a:t>De eerste tempel verdween</a:t>
            </a:r>
          </a:p>
          <a:p>
            <a:r>
              <a:rPr lang="nl-NL" dirty="0" smtClean="0"/>
              <a:t>De tweede tempel verdween</a:t>
            </a:r>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45</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tabernakel verdween</a:t>
            </a:r>
          </a:p>
          <a:p>
            <a:r>
              <a:rPr lang="nl-NL" dirty="0" smtClean="0"/>
              <a:t>De eerste tempel verdween</a:t>
            </a:r>
          </a:p>
          <a:p>
            <a:r>
              <a:rPr lang="nl-NL" dirty="0" smtClean="0"/>
              <a:t>De tweede tempel verdween</a:t>
            </a:r>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46</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47</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48</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solidFill>
                  <a:prstClr val="black"/>
                </a:solidFill>
              </a:rPr>
              <a:pPr/>
              <a:t>49</a:t>
            </a:fld>
            <a:endParaRPr lang="nl-NL">
              <a:solidFill>
                <a:prstClr val="black"/>
              </a:solidFill>
            </a:endParaRPr>
          </a:p>
        </p:txBody>
      </p:sp>
    </p:spTree>
    <p:extLst>
      <p:ext uri="{BB962C8B-B14F-4D97-AF65-F5344CB8AC3E}">
        <p14:creationId xmlns:p14="http://schemas.microsoft.com/office/powerpoint/2010/main" val="1804407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50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solidFill>
                  <a:prstClr val="black"/>
                </a:solidFill>
              </a:rPr>
              <a:pPr/>
              <a:t>51</a:t>
            </a:fld>
            <a:endParaRPr lang="nl-NL">
              <a:solidFill>
                <a:prstClr val="black"/>
              </a:solidFill>
            </a:endParaRPr>
          </a:p>
        </p:txBody>
      </p:sp>
    </p:spTree>
    <p:extLst>
      <p:ext uri="{BB962C8B-B14F-4D97-AF65-F5344CB8AC3E}">
        <p14:creationId xmlns:p14="http://schemas.microsoft.com/office/powerpoint/2010/main" val="1804407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solidFill>
                  <a:prstClr val="black"/>
                </a:solidFill>
              </a:rPr>
              <a:pPr/>
              <a:t>52</a:t>
            </a:fld>
            <a:endParaRPr lang="nl-NL">
              <a:solidFill>
                <a:prstClr val="black"/>
              </a:solidFill>
            </a:endParaRPr>
          </a:p>
        </p:txBody>
      </p:sp>
    </p:spTree>
    <p:extLst>
      <p:ext uri="{BB962C8B-B14F-4D97-AF65-F5344CB8AC3E}">
        <p14:creationId xmlns:p14="http://schemas.microsoft.com/office/powerpoint/2010/main" val="1804407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17</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53</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18</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19</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21</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22</a:t>
            </a:fld>
            <a:endParaRPr lang="nl-NL"/>
          </a:p>
        </p:txBody>
      </p:sp>
    </p:spTree>
    <p:extLst>
      <p:ext uri="{BB962C8B-B14F-4D97-AF65-F5344CB8AC3E}">
        <p14:creationId xmlns:p14="http://schemas.microsoft.com/office/powerpoint/2010/main" val="180440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27-11-2017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6184812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27-11-2017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3344878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a:prstGeom prst="rect">
            <a:avLst/>
          </a:prstGeo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27-11-2017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12277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27-11-2017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dirty="0"/>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8027154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27-11-2017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24726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27-11-2017</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58915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27-11-2017</a:t>
            </a:fld>
            <a:endParaRPr lang="nl-NL"/>
          </a:p>
        </p:txBody>
      </p:sp>
      <p:sp>
        <p:nvSpPr>
          <p:cNvPr id="8" name="Tijdelijke aanduiding voor voettekst 7"/>
          <p:cNvSpPr>
            <a:spLocks noGrp="1"/>
          </p:cNvSpPr>
          <p:nvPr>
            <p:ph type="ftr" sz="quarter" idx="11"/>
          </p:nvPr>
        </p:nvSpPr>
        <p:spPr>
          <a:xfrm>
            <a:off x="3124200" y="6356350"/>
            <a:ext cx="2895600" cy="365125"/>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434980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27-11-2017</a:t>
            </a:fld>
            <a:endParaRPr lang="nl-NL"/>
          </a:p>
        </p:txBody>
      </p:sp>
      <p:sp>
        <p:nvSpPr>
          <p:cNvPr id="4" name="Tijdelijke aanduiding voor voettekst 3"/>
          <p:cNvSpPr>
            <a:spLocks noGrp="1"/>
          </p:cNvSpPr>
          <p:nvPr>
            <p:ph type="ftr" sz="quarter" idx="11"/>
          </p:nvPr>
        </p:nvSpPr>
        <p:spPr>
          <a:xfrm>
            <a:off x="3124200" y="6356350"/>
            <a:ext cx="28956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02872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27-11-2017</a:t>
            </a:fld>
            <a:endParaRPr lang="nl-NL"/>
          </a:p>
        </p:txBody>
      </p:sp>
      <p:sp>
        <p:nvSpPr>
          <p:cNvPr id="3" name="Tijdelijke aanduiding voor voettekst 2"/>
          <p:cNvSpPr>
            <a:spLocks noGrp="1"/>
          </p:cNvSpPr>
          <p:nvPr>
            <p:ph type="ftr" sz="quarter" idx="11"/>
          </p:nvPr>
        </p:nvSpPr>
        <p:spPr>
          <a:xfrm>
            <a:off x="3124200" y="6356350"/>
            <a:ext cx="28956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386464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27-11-2017</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49154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27-11-2017</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570793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61" y="566015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04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7"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7.wdp"/><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9.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9.wd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0" y="5190291"/>
            <a:ext cx="9144000" cy="830997"/>
          </a:xfrm>
          <a:prstGeom prst="rect">
            <a:avLst/>
          </a:prstGeom>
          <a:solidFill>
            <a:srgbClr val="C0B98E"/>
          </a:solidFill>
          <a:scene3d>
            <a:camera prst="orthographicFront"/>
            <a:lightRig rig="threePt" dir="t"/>
          </a:scene3d>
          <a:sp3d>
            <a:bevelT prst="angle"/>
          </a:sp3d>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800" b="1" cap="none" spc="0" dirty="0" smtClean="0">
                <a:ln w="50800"/>
                <a:solidFill>
                  <a:srgbClr val="6D653F"/>
                </a:solidFill>
                <a:effectLst/>
                <a:latin typeface="Charlemagne Std" pitchFamily="82" charset="0"/>
              </a:rPr>
              <a:t>Het evangelie</a:t>
            </a:r>
            <a:endParaRPr lang="nl-NL" sz="4800" b="1" cap="none" spc="0" dirty="0">
              <a:ln w="50800"/>
              <a:solidFill>
                <a:srgbClr val="6D653F"/>
              </a:solidFill>
              <a:effectLst/>
              <a:latin typeface="Charlemagne Std" pitchFamily="82" charset="0"/>
            </a:endParaRPr>
          </a:p>
        </p:txBody>
      </p:sp>
      <p:sp>
        <p:nvSpPr>
          <p:cNvPr id="3" name="Rechthoek 2"/>
          <p:cNvSpPr/>
          <p:nvPr/>
        </p:nvSpPr>
        <p:spPr>
          <a:xfrm>
            <a:off x="3097708" y="2492896"/>
            <a:ext cx="3164200" cy="1938992"/>
          </a:xfrm>
          <a:prstGeom prst="rect">
            <a:avLst/>
          </a:prstGeom>
          <a:solidFill>
            <a:srgbClr val="C00000"/>
          </a:solidFill>
          <a:ln>
            <a:noFill/>
          </a:ln>
          <a:scene3d>
            <a:camera prst="orthographicFront"/>
            <a:lightRig rig="threePt" dir="t"/>
          </a:scene3d>
          <a:sp3d>
            <a:bevelT prst="angle"/>
          </a:sp3d>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4000" b="1" dirty="0">
                <a:ln w="50800"/>
                <a:solidFill>
                  <a:schemeClr val="bg1"/>
                </a:solidFill>
              </a:rPr>
              <a:t>Κατὰ </a:t>
            </a:r>
            <a:r>
              <a:rPr lang="el-GR" sz="4000" b="1" dirty="0" smtClean="0">
                <a:ln w="50800"/>
                <a:solidFill>
                  <a:schemeClr val="bg1"/>
                </a:solidFill>
              </a:rPr>
              <a:t>Μάρκον</a:t>
            </a:r>
            <a:endParaRPr lang="nl-NL" sz="4000" b="1" dirty="0" smtClean="0">
              <a:ln w="50800"/>
              <a:solidFill>
                <a:schemeClr val="bg1"/>
              </a:solidFill>
            </a:endParaRPr>
          </a:p>
          <a:p>
            <a:pPr algn="ctr"/>
            <a:r>
              <a:rPr lang="nl-NL" sz="4000" b="1" dirty="0" err="1" smtClean="0">
                <a:ln w="50800"/>
                <a:solidFill>
                  <a:schemeClr val="bg1"/>
                </a:solidFill>
              </a:rPr>
              <a:t>kata</a:t>
            </a:r>
            <a:r>
              <a:rPr lang="nl-NL" sz="4000" b="1" dirty="0" smtClean="0">
                <a:ln w="50800"/>
                <a:solidFill>
                  <a:schemeClr val="bg1"/>
                </a:solidFill>
              </a:rPr>
              <a:t> </a:t>
            </a:r>
            <a:r>
              <a:rPr lang="nl-NL" sz="4000" b="1" dirty="0" err="1" smtClean="0">
                <a:ln w="50800"/>
                <a:solidFill>
                  <a:schemeClr val="bg1"/>
                </a:solidFill>
              </a:rPr>
              <a:t>markon</a:t>
            </a:r>
            <a:endParaRPr lang="nl-NL" sz="4000" b="1" dirty="0" smtClean="0">
              <a:ln w="50800"/>
              <a:solidFill>
                <a:schemeClr val="bg1"/>
              </a:solidFill>
            </a:endParaRPr>
          </a:p>
          <a:p>
            <a:pPr algn="ctr"/>
            <a:r>
              <a:rPr lang="nl-NL" sz="4000" b="1" dirty="0" smtClean="0">
                <a:ln w="50800"/>
                <a:solidFill>
                  <a:schemeClr val="bg1"/>
                </a:solidFill>
              </a:rPr>
              <a:t>Deel 11</a:t>
            </a:r>
            <a:endParaRPr lang="nl-NL" sz="4000" b="1" dirty="0">
              <a:ln w="50800"/>
              <a:solidFill>
                <a:schemeClr val="bg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236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2339752" y="227728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None/>
            </a:pP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2000" b="1" i="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endParaRPr lang="nl-NL" sz="2000" b="1" i="1"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0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strijd om de voorrang</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632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3450554" y="27980"/>
            <a:ext cx="5709600" cy="3744000"/>
          </a:xfrm>
          <a:prstGeom prst="rect">
            <a:avLst/>
          </a:prstGeom>
          <a:solidFill>
            <a:schemeClr val="tx1"/>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Gesprekken op de reis naar Jeruzalem</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None/>
            </a:pP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2000" b="1" i="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kstvak 20"/>
          <p:cNvSpPr txBox="1"/>
          <p:nvPr/>
        </p:nvSpPr>
        <p:spPr>
          <a:xfrm rot="21038725">
            <a:off x="1236467" y="3331351"/>
            <a:ext cx="7729307" cy="864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Volgen op de koninklijke weg</a:t>
            </a: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30038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87216" y="73660"/>
            <a:ext cx="5709600" cy="3744000"/>
          </a:xfrm>
          <a:prstGeom prst="rect">
            <a:avLst/>
          </a:prstGeom>
          <a:solidFill>
            <a:srgbClr val="C00000"/>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None/>
            </a:pPr>
            <a:r>
              <a:rPr lang="nl-NL" sz="2000" i="1" dirty="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615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Rechte verbindingslijn 21"/>
          <p:cNvCxnSpPr/>
          <p:nvPr/>
        </p:nvCxnSpPr>
        <p:spPr>
          <a:xfrm flipV="1">
            <a:off x="-180528" y="3060452"/>
            <a:ext cx="9649072" cy="1"/>
          </a:xfrm>
          <a:prstGeom prst="line">
            <a:avLst/>
          </a:prstGeom>
          <a:ln w="76200">
            <a:solidFill>
              <a:srgbClr val="FF0000"/>
            </a:solidFill>
          </a:ln>
        </p:spPr>
        <p:style>
          <a:lnRef idx="1">
            <a:schemeClr val="accent3"/>
          </a:lnRef>
          <a:fillRef idx="0">
            <a:schemeClr val="accent3"/>
          </a:fillRef>
          <a:effectRef idx="0">
            <a:schemeClr val="accent3"/>
          </a:effectRef>
          <a:fontRef idx="minor">
            <a:schemeClr val="tx1"/>
          </a:fontRef>
        </p:style>
      </p:cxnSp>
      <p:sp>
        <p:nvSpPr>
          <p:cNvPr id="25" name="Tekstvak 24"/>
          <p:cNvSpPr txBox="1"/>
          <p:nvPr/>
        </p:nvSpPr>
        <p:spPr>
          <a:xfrm>
            <a:off x="107504" y="1115452"/>
            <a:ext cx="896400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GALILEA  &amp; BUITENLAND</a:t>
            </a:r>
            <a:endParaRPr lang="nl-NL"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Tekstvak 25"/>
          <p:cNvSpPr txBox="1"/>
          <p:nvPr/>
        </p:nvSpPr>
        <p:spPr>
          <a:xfrm>
            <a:off x="107504" y="2627620"/>
            <a:ext cx="896400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GALILEA  &amp; BUITENLAND</a:t>
            </a:r>
            <a:endParaRPr lang="nl-NL"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Tekstvak 18"/>
          <p:cNvSpPr txBox="1"/>
          <p:nvPr/>
        </p:nvSpPr>
        <p:spPr>
          <a:xfrm rot="20366628">
            <a:off x="309641" y="2399129"/>
            <a:ext cx="8640000" cy="830997"/>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maakte 3 maal per jaar </a:t>
            </a:r>
          </a:p>
          <a:p>
            <a:pPr algn="ctr"/>
            <a:r>
              <a:rPr lang="nl-NL" sz="2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allija</a:t>
            </a: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naar Jeruzalem!</a:t>
            </a:r>
            <a:endPar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03647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3000" fill="hold"/>
                                        <p:tgtEl>
                                          <p:spTgt spid="19"/>
                                        </p:tgtEl>
                                        <p:attrNameLst>
                                          <p:attrName>ppt_w</p:attrName>
                                        </p:attrNameLst>
                                      </p:cBhvr>
                                      <p:tavLst>
                                        <p:tav tm="0">
                                          <p:val>
                                            <p:fltVal val="0"/>
                                          </p:val>
                                        </p:tav>
                                        <p:tav tm="100000">
                                          <p:val>
                                            <p:strVal val="#ppt_w"/>
                                          </p:val>
                                        </p:tav>
                                      </p:tavLst>
                                    </p:anim>
                                    <p:anim calcmode="lin" valueType="num">
                                      <p:cBhvr>
                                        <p:cTn id="22" dur="3000" fill="hold"/>
                                        <p:tgtEl>
                                          <p:spTgt spid="19"/>
                                        </p:tgtEl>
                                        <p:attrNameLst>
                                          <p:attrName>ppt_h</p:attrName>
                                        </p:attrNameLst>
                                      </p:cBhvr>
                                      <p:tavLst>
                                        <p:tav tm="0">
                                          <p:val>
                                            <p:fltVal val="0"/>
                                          </p:val>
                                        </p:tav>
                                        <p:tav tm="100000">
                                          <p:val>
                                            <p:strVal val="#ppt_h"/>
                                          </p:val>
                                        </p:tav>
                                      </p:tavLst>
                                    </p:anim>
                                    <p:anim calcmode="lin" valueType="num">
                                      <p:cBhvr>
                                        <p:cTn id="23" dur="3000" fill="hold"/>
                                        <p:tgtEl>
                                          <p:spTgt spid="19"/>
                                        </p:tgtEl>
                                        <p:attrNameLst>
                                          <p:attrName>style.rotation</p:attrName>
                                        </p:attrNameLst>
                                      </p:cBhvr>
                                      <p:tavLst>
                                        <p:tav tm="0">
                                          <p:val>
                                            <p:fltVal val="360"/>
                                          </p:val>
                                        </p:tav>
                                        <p:tav tm="100000">
                                          <p:val>
                                            <p:fltVal val="0"/>
                                          </p:val>
                                        </p:tav>
                                      </p:tavLst>
                                    </p:anim>
                                    <p:animEffect transition="in" filter="fade">
                                      <p:cBhvr>
                                        <p:cTn id="24"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7755969"/>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11: </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dicht bij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Jeruzalem</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kwamen, bij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Betfage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aan de ​Olijfberg, zond Hij twee van zijn discipelen uit,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Gaat naar het dorp, dat tegenover u ligt, en terstond, als gij er binnenkomt, zult gij een veulen vastgebonden vinden, waarop nog nooit een mens heeft gezeten; maakt het los en brengt het hier.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iemand tot u zegt: Wat doet gij daar? zegt dan: De Here heeft het nodig en terstond zendt Hij het weder hierheen.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gingen heen en vonden een veulen vastgebonden bij de deur buiten aan de ​weg, en zij maakten het los.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sommigen van degenen, die daar stonden, zeiden tot hen: Wat doet gij daar, dat gij dat veulen losmaakt?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spraken tot hen, zoals ​Jezus​ gezegd had, en zij lieten hen begaan.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het veulen tot ​Jezus​ en legden hun klederen daarop en Hij ging erop zitten.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velen spreidden hun klederen op de weg en anderen groen, dat zij van het veld plukten.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die voorgingen en die volgden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riepen:Hosanna</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Gezegend Hij, die komt in de naam des Heren;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gezegend het komende rijk van onze vader ​David; Hosanna in de hoogste hemelen!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kwam te Jeruzalem in de tempel. En nadat Hij rondom alles overzien had, vertrok Hij, toen het reeds laat op de dag was, naar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met de twaalven.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volgende dag, toen zij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werd Hij hongerig.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van verre een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zag, die bladeren had, ging Hij daarheen om te zien of Hij er ook iets aan vinden zou. En erbij gekomen, vond Hij er niets aan dan bladeren; want het was de tijd niet voor ​vijgen.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Nooit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ete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meer iemand vrucht van u in eeuwigheid! En zijn discipelen hoorden het.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te Jeruzalem.</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ging de ​tempel​ binnen en begon hen, die in de ​tempel​ verkochten en kochten, uit te drijven en de tafels der wisselaars en de stoelen van hen, die de duiven verkochten, keerde Hij om,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liet niet toe, dat iemand enig voorwerp door de tempel droeg;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leerde en sprak tot hen: Staat er niet geschreven, dat mijn huis een bedehuis zal heten voor alle volken?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gij hebt het tot een rovershol gemaakt.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hoorden het en zochten, hoe zij Hem zouden kunnen ombrengen, want zij waren bevreesd voor Hem, omdat de gehele schare versteld stond over zijn leer.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het laat werd, gingen zij de stad uit, naar buiten.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des morgens vroeg langs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zagen zij, dat hij van de wortel af verdord was.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​Petrus​ herinnerde het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​Rabbi, zie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Gij vervloekt hebt, is verdord.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Hebt geloof in God.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tot deze berg zou zeggen, hef u op en werp u in de zee, en in zijn ​hart​ niet zou twijfelen, maar geloven, dat hetgeen hij zegt geschiedt, het zal hem geschieden.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Daarom zeg Ik u, al wat gij ​bidt​ en begeert, gelooft, dat gij het hebt ontvangen, en het zal geschieden.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gij staat te ​bidden, ​vergeeft​ wat gij tegen iemand mocht hebben, opdat ook uw Vader in de hemelen uw overtredingen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vergeve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[Indien gij echter niet ​vergeeft, zal ook uw Vader, die in de hemelen is, uw overtredingen niet ​vergeven.]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vraag naar Jezus’ bevoegdheid</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weder te Jeruzalem. En terwijl Hij in de ​tempel​ wandelde, kwamen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oudsten tot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zeiden tot Hem: Krachtens welke bevoegdheid doet Gij deze dingen? Of wie heeft U de bevoegdheid gegeven om deze dingen te doen?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Ik zal u één vraag stellen; geeft Mij daarop antwoord, dan zal Ik u zeggen, krachtens welke bevoegdheid Ik deze dingen doe.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​doop​ van Johannes, was die uit de hemel of uit de mensen? Antwoordt Mij daarop.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overlegden onder elkander en zeiden: Indien wij zeggen: Uit de hemel, zal Hij zeggen: Waarom hebt gij hem dan niet geloofd?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Zeggen wij echter: Uit de mensen . . . Zij waren namelijk bevreesd voor de schare, want allen hielden Johannes inderdaad voor een ​profeet.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antwoordden en zeiden tot ​Jezus: Wij weten het niet. 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Dan zeg Ik u ook niet, krachtens welke bevoegdheid Ik deze dingen doe.</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1131696807"/>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537643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betfage bethanie olijfber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188" t="9096" r="4640" b="24185"/>
          <a:stretch/>
        </p:blipFill>
        <p:spPr bwMode="auto">
          <a:xfrm>
            <a:off x="-36512" y="0"/>
            <a:ext cx="9214653" cy="5661248"/>
          </a:xfrm>
          <a:prstGeom prst="rect">
            <a:avLst/>
          </a:prstGeom>
          <a:noFill/>
          <a:extLst>
            <a:ext uri="{909E8E84-426E-40DD-AFC4-6F175D3DCCD1}">
              <a14:hiddenFill xmlns:a14="http://schemas.microsoft.com/office/drawing/2010/main">
                <a:solidFill>
                  <a:srgbClr val="FFFFFF"/>
                </a:solidFill>
              </a14:hiddenFill>
            </a:ext>
          </a:extLst>
        </p:spPr>
      </p:pic>
      <p:sp>
        <p:nvSpPr>
          <p:cNvPr id="2" name="Ovaal 1"/>
          <p:cNvSpPr/>
          <p:nvPr/>
        </p:nvSpPr>
        <p:spPr>
          <a:xfrm>
            <a:off x="6660232" y="2420888"/>
            <a:ext cx="1116000"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p:cNvSpPr/>
          <p:nvPr/>
        </p:nvSpPr>
        <p:spPr>
          <a:xfrm>
            <a:off x="7884368" y="4365104"/>
            <a:ext cx="1116000"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36512" y="-27384"/>
            <a:ext cx="92160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nl-NL" sz="1400" b="1" i="1" baseline="30000" dirty="0" smtClean="0">
                <a:latin typeface="Verdana" panose="020B0604030504040204" pitchFamily="34" charset="0"/>
                <a:ea typeface="Verdana" panose="020B0604030504040204" pitchFamily="34" charset="0"/>
                <a:cs typeface="Verdana" panose="020B0604030504040204" pitchFamily="34" charset="0"/>
              </a:rPr>
              <a:t>”</a:t>
            </a:r>
            <a:r>
              <a:rPr lang="nl-NL" sz="1400" b="1" i="1" dirty="0" smtClean="0">
                <a:latin typeface="Verdana" panose="020B0604030504040204" pitchFamily="34" charset="0"/>
                <a:ea typeface="Verdana" panose="020B0604030504040204" pitchFamily="34" charset="0"/>
                <a:cs typeface="Verdana" panose="020B0604030504040204" pitchFamily="34" charset="0"/>
              </a:rPr>
              <a:t>En </a:t>
            </a:r>
            <a:r>
              <a:rPr lang="nl-NL" sz="1400" b="1" i="1" dirty="0">
                <a:latin typeface="Verdana" panose="020B0604030504040204" pitchFamily="34" charset="0"/>
                <a:ea typeface="Verdana" panose="020B0604030504040204" pitchFamily="34" charset="0"/>
                <a:cs typeface="Verdana" panose="020B0604030504040204" pitchFamily="34" charset="0"/>
              </a:rPr>
              <a:t>toen zij dicht bij Jeruzalem kwamen, </a:t>
            </a:r>
            <a:r>
              <a:rPr lang="nl-NL" sz="1400" b="1" i="1" dirty="0" smtClean="0">
                <a:latin typeface="Verdana" panose="020B0604030504040204" pitchFamily="34" charset="0"/>
                <a:ea typeface="Verdana" panose="020B0604030504040204" pitchFamily="34" charset="0"/>
                <a:cs typeface="Verdana" panose="020B0604030504040204" pitchFamily="34" charset="0"/>
              </a:rPr>
              <a:t>bij </a:t>
            </a:r>
            <a:r>
              <a:rPr lang="nl-NL" sz="1400" b="1" i="1" dirty="0" err="1">
                <a:latin typeface="Verdana" panose="020B0604030504040204" pitchFamily="34" charset="0"/>
                <a:ea typeface="Verdana" panose="020B0604030504040204" pitchFamily="34" charset="0"/>
                <a:cs typeface="Verdana" panose="020B0604030504040204" pitchFamily="34" charset="0"/>
              </a:rPr>
              <a:t>Betfage</a:t>
            </a:r>
            <a:r>
              <a:rPr lang="nl-NL" sz="1400" b="1" i="1" dirty="0">
                <a:latin typeface="Verdana" panose="020B0604030504040204" pitchFamily="34" charset="0"/>
                <a:ea typeface="Verdana" panose="020B0604030504040204" pitchFamily="34" charset="0"/>
                <a:cs typeface="Verdana" panose="020B0604030504040204" pitchFamily="34" charset="0"/>
              </a:rPr>
              <a:t> en </a:t>
            </a:r>
            <a:r>
              <a:rPr lang="nl-NL" sz="1400" b="1" i="1" dirty="0" err="1">
                <a:latin typeface="Verdana" panose="020B0604030504040204" pitchFamily="34" charset="0"/>
                <a:ea typeface="Verdana" panose="020B0604030504040204" pitchFamily="34" charset="0"/>
                <a:cs typeface="Verdana" panose="020B0604030504040204" pitchFamily="34" charset="0"/>
              </a:rPr>
              <a:t>Betanië</a:t>
            </a:r>
            <a:r>
              <a:rPr lang="nl-NL" sz="1400" b="1" i="1" dirty="0">
                <a:latin typeface="Verdana" panose="020B0604030504040204" pitchFamily="34" charset="0"/>
                <a:ea typeface="Verdana" panose="020B0604030504040204" pitchFamily="34" charset="0"/>
                <a:cs typeface="Verdana" panose="020B0604030504040204" pitchFamily="34" charset="0"/>
              </a:rPr>
              <a:t> aan de ​</a:t>
            </a:r>
            <a:r>
              <a:rPr lang="nl-NL" sz="1400" b="1" i="1" dirty="0" smtClean="0">
                <a:latin typeface="Verdana" panose="020B0604030504040204" pitchFamily="34" charset="0"/>
                <a:ea typeface="Verdana" panose="020B0604030504040204" pitchFamily="34" charset="0"/>
                <a:cs typeface="Verdana" panose="020B0604030504040204" pitchFamily="34" charset="0"/>
              </a:rPr>
              <a:t>Olijfberg”</a:t>
            </a:r>
            <a:endParaRPr lang="nl-NL" sz="1400" b="1" i="1" dirty="0"/>
          </a:p>
        </p:txBody>
      </p:sp>
      <p:sp>
        <p:nvSpPr>
          <p:cNvPr id="10" name="Rechthoek 9"/>
          <p:cNvSpPr/>
          <p:nvPr/>
        </p:nvSpPr>
        <p:spPr>
          <a:xfrm>
            <a:off x="-36512" y="312911"/>
            <a:ext cx="92160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nl-NL" sz="1400" b="1" i="1" dirty="0" smtClean="0">
                <a:latin typeface="Verdana" panose="020B0604030504040204" pitchFamily="34" charset="0"/>
                <a:ea typeface="Verdana" panose="020B0604030504040204" pitchFamily="34" charset="0"/>
                <a:cs typeface="Verdana" panose="020B0604030504040204" pitchFamily="34" charset="0"/>
              </a:rPr>
              <a:t>Route: Jericho </a:t>
            </a:r>
            <a:r>
              <a:rPr lang="nl-NL" sz="1400" b="1" i="1" dirty="0" smtClean="0">
                <a:latin typeface="Verdana" panose="020B0604030504040204" pitchFamily="34" charset="0"/>
                <a:ea typeface="Verdana" panose="020B0604030504040204" pitchFamily="34" charset="0"/>
                <a:cs typeface="Verdana" panose="020B0604030504040204" pitchFamily="34" charset="0"/>
                <a:sym typeface="Wingdings"/>
              </a:rPr>
              <a:t> </a:t>
            </a:r>
            <a:r>
              <a:rPr lang="nl-NL" sz="1400" b="1" i="1" dirty="0" err="1" smtClean="0">
                <a:latin typeface="Verdana" panose="020B0604030504040204" pitchFamily="34" charset="0"/>
                <a:ea typeface="Verdana" panose="020B0604030504040204" pitchFamily="34" charset="0"/>
                <a:cs typeface="Verdana" panose="020B0604030504040204" pitchFamily="34" charset="0"/>
                <a:sym typeface="Wingdings"/>
              </a:rPr>
              <a:t>Betanië</a:t>
            </a:r>
            <a:r>
              <a:rPr lang="nl-NL" sz="1400" b="1" i="1" dirty="0" smtClean="0">
                <a:latin typeface="Verdana" panose="020B0604030504040204" pitchFamily="34" charset="0"/>
                <a:ea typeface="Verdana" panose="020B0604030504040204" pitchFamily="34" charset="0"/>
                <a:cs typeface="Verdana" panose="020B0604030504040204" pitchFamily="34" charset="0"/>
                <a:sym typeface="Wingdings"/>
              </a:rPr>
              <a:t>  </a:t>
            </a:r>
            <a:r>
              <a:rPr lang="nl-NL" sz="1400" b="1" i="1" dirty="0" err="1" smtClean="0">
                <a:latin typeface="Verdana" panose="020B0604030504040204" pitchFamily="34" charset="0"/>
                <a:ea typeface="Verdana" panose="020B0604030504040204" pitchFamily="34" charset="0"/>
                <a:cs typeface="Verdana" panose="020B0604030504040204" pitchFamily="34" charset="0"/>
                <a:sym typeface="Wingdings"/>
              </a:rPr>
              <a:t>Betfage</a:t>
            </a:r>
            <a:r>
              <a:rPr lang="nl-NL" sz="1400" b="1" i="1" dirty="0" smtClean="0">
                <a:latin typeface="Verdana" panose="020B0604030504040204" pitchFamily="34" charset="0"/>
                <a:ea typeface="Verdana" panose="020B0604030504040204" pitchFamily="34" charset="0"/>
                <a:cs typeface="Verdana" panose="020B0604030504040204" pitchFamily="34" charset="0"/>
                <a:sym typeface="Wingdings"/>
              </a:rPr>
              <a:t>  Olijfberg  </a:t>
            </a:r>
            <a:r>
              <a:rPr lang="nl-NL" sz="1400" b="1" i="1" dirty="0" err="1" smtClean="0">
                <a:latin typeface="Verdana" panose="020B0604030504040204" pitchFamily="34" charset="0"/>
                <a:ea typeface="Verdana" panose="020B0604030504040204" pitchFamily="34" charset="0"/>
                <a:cs typeface="Verdana" panose="020B0604030504040204" pitchFamily="34" charset="0"/>
                <a:sym typeface="Wingdings"/>
              </a:rPr>
              <a:t>Kidrondal</a:t>
            </a:r>
            <a:r>
              <a:rPr lang="nl-NL" sz="1400" b="1" i="1" dirty="0" smtClean="0">
                <a:latin typeface="Verdana" panose="020B0604030504040204" pitchFamily="34" charset="0"/>
                <a:ea typeface="Verdana" panose="020B0604030504040204" pitchFamily="34" charset="0"/>
                <a:cs typeface="Verdana" panose="020B0604030504040204" pitchFamily="34" charset="0"/>
                <a:sym typeface="Wingdings"/>
              </a:rPr>
              <a:t> </a:t>
            </a:r>
            <a:r>
              <a:rPr lang="nl-NL" sz="1400" b="1" i="1" dirty="0">
                <a:latin typeface="Verdana" panose="020B0604030504040204" pitchFamily="34" charset="0"/>
                <a:ea typeface="Verdana" panose="020B0604030504040204" pitchFamily="34" charset="0"/>
                <a:cs typeface="Verdana" panose="020B0604030504040204" pitchFamily="34" charset="0"/>
                <a:sym typeface="Wingdings"/>
              </a:rPr>
              <a:t> Jeruzalem </a:t>
            </a:r>
            <a:endParaRPr lang="nl-NL" sz="1400" b="1" i="1" dirty="0"/>
          </a:p>
        </p:txBody>
      </p:sp>
      <p:graphicFrame>
        <p:nvGraphicFramePr>
          <p:cNvPr id="8" name="Tabel 7"/>
          <p:cNvGraphicFramePr>
            <a:graphicFrameLocks noGrp="1"/>
          </p:cNvGraphicFramePr>
          <p:nvPr>
            <p:extLst>
              <p:ext uri="{D42A27DB-BD31-4B8C-83A1-F6EECF244321}">
                <p14:modId xmlns:p14="http://schemas.microsoft.com/office/powerpoint/2010/main" val="1458208661"/>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1094767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4"/>
            <a:ext cx="9144000" cy="6444000"/>
          </a:xfrm>
          <a:prstGeom prst="rect">
            <a:avLst/>
          </a:prstGeom>
          <a:solidFill>
            <a:schemeClr val="tx1"/>
          </a:solidFill>
        </p:spPr>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zij dicht bij Jeruzalem kwamen, bij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Betfage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aan de ​Olijfberg, zond Hij twee van zijn discipelen uit,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Gaat naar het dorp, dat tegenover u ligt, en terstond, als gij er binnenkomt, zult gij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een veulen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vastgebonden vinden, waarop nog nooit een mens heeft gezeten; maakt het los en brengt het hier.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iemand tot u zegt: Wat doet gij daar? zegt dan: De Here heeft het nodig en terstond zendt Hij het weder hierheen.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gingen heen en vonden een veulen vastgebonden bij de deur buiten aan de ​weg, en zij maakten het los.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sommigen van degenen, die daar stonden, zeiden tot hen: Wat doet gij daar, dat gij dat veulen losmaakt?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spraken tot hen, zoals ​Jezus​ gezegd had, en zij lieten hen begaan.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het veulen tot ​Jezus​ en legden hun klederen daarop en Hij ging erop zitten.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velen spreidden hun klederen op de weg en anderen groen, dat zij van het veld plukten.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die voorgingen en die volgden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riepen: Hosanna</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Gezegend Hij, die komt in de naam des Heren;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gezegend het komende rijk van onze vader ​David; Hosanna in de hoogste hemelen!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kwam te Jeruzalem in de tempel. En nadat Hij rondom alles overzien had, vertrok Hij, toen het reeds laat op de dag was, naar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met de twaalven.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volgende dag, toen zij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werd Hij hongerig.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van verre een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zag, die bladeren had, ging Hij daarheen om te zien of Hij er ook iets aan vinden zou. En erbij gekomen, vond Hij er niets aan dan bladeren; want het was de tijd niet voor ​vijgen.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Nooit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ete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meer iemand vrucht van u in eeuwigheid! En zijn discipelen hoorden het.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te Jeruzalem.</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ging de ​tempel​ binnen en begon hen, die in de ​tempel​ verkochten en kochten, uit te drijven en de tafels der wisselaars en de stoelen van hen, die de duiven verkochten, keerde Hij om,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liet niet toe, dat iemand enig voorwerp door de tempel droeg;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leerde en sprak tot hen: Staat er niet geschreven, dat mijn huis een bedehuis zal heten voor alle volken?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gij hebt het tot een rovershol gemaakt.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hoorden het en zochten, hoe zij Hem zouden kunnen ombrengen, want zij waren bevreesd voor Hem, omdat de gehele schare versteld stond over zijn leer.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het laat werd, gingen zij de stad uit, naar buiten.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des morgens vroeg langs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zagen zij, dat hij van de wortel af verdord was.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​Petrus​ herinnerde het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​Rabbi, zie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Gij vervloekt hebt, is verdord.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Hebt geloof in God.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tot deze berg zou zeggen, hef u op en werp u in de zee, en in zijn ​hart​ niet zou twijfelen, maar geloven, dat hetgeen hij zegt geschiedt, het zal hem geschieden.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Daarom zeg Ik u, al wat gij ​bidt​ en begeert, gelooft, dat gij het hebt ontvangen, en het zal geschieden.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gij staat te ​bidden, ​vergeeft​ wat gij tegen iemand mocht hebben, opdat ook uw Vader in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ige toelichting 5"/>
          <p:cNvSpPr/>
          <p:nvPr/>
        </p:nvSpPr>
        <p:spPr>
          <a:xfrm>
            <a:off x="-6057" y="4422011"/>
            <a:ext cx="9144000" cy="2031325"/>
          </a:xfrm>
          <a:prstGeom prst="wedgeRectCallout">
            <a:avLst>
              <a:gd name="adj1" fmla="val -29584"/>
              <a:gd name="adj2" fmla="val -205714"/>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a:spAutoFit/>
          </a:bodyPr>
          <a:lstStyle/>
          <a:p>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Zacharia 9</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i="1" baseline="30000" dirty="0">
                <a:latin typeface="Verdana" panose="020B0604030504040204" pitchFamily="34" charset="0"/>
                <a:ea typeface="Verdana" panose="020B0604030504040204" pitchFamily="34" charset="0"/>
                <a:cs typeface="Verdana" panose="020B0604030504040204" pitchFamily="34" charset="0"/>
              </a:rPr>
              <a:t>9</a:t>
            </a:r>
            <a:r>
              <a:rPr lang="nl-NL" i="1" dirty="0">
                <a:latin typeface="Verdana" panose="020B0604030504040204" pitchFamily="34" charset="0"/>
                <a:ea typeface="Verdana" panose="020B0604030504040204" pitchFamily="34" charset="0"/>
                <a:cs typeface="Verdana" panose="020B0604030504040204" pitchFamily="34" charset="0"/>
              </a:rPr>
              <a:t>Jubel </a:t>
            </a:r>
            <a:r>
              <a:rPr lang="nl-NL" i="1" dirty="0" smtClean="0">
                <a:latin typeface="Verdana" panose="020B0604030504040204" pitchFamily="34" charset="0"/>
                <a:ea typeface="Verdana" panose="020B0604030504040204" pitchFamily="34" charset="0"/>
                <a:cs typeface="Verdana" panose="020B0604030504040204" pitchFamily="34" charset="0"/>
              </a:rPr>
              <a:t>luide </a:t>
            </a:r>
            <a:r>
              <a:rPr lang="nl-NL" i="1" dirty="0">
                <a:latin typeface="Verdana" panose="020B0604030504040204" pitchFamily="34" charset="0"/>
                <a:ea typeface="Verdana" panose="020B0604030504040204" pitchFamily="34" charset="0"/>
                <a:cs typeface="Verdana" panose="020B0604030504040204" pitchFamily="34" charset="0"/>
              </a:rPr>
              <a:t>,gij dochter van Sion; juich, gij dochter van Jeruzalem! Zie, uw ​koning​ komt tot u, hij is ​rechtvaardig​ en zegevierend, nederig, en rijdende </a:t>
            </a:r>
            <a:r>
              <a:rPr lang="nl-NL" b="1" i="1" dirty="0">
                <a:latin typeface="Verdana" panose="020B0604030504040204" pitchFamily="34" charset="0"/>
                <a:ea typeface="Verdana" panose="020B0604030504040204" pitchFamily="34" charset="0"/>
                <a:cs typeface="Verdana" panose="020B0604030504040204" pitchFamily="34" charset="0"/>
              </a:rPr>
              <a:t>op een ezel, op een </a:t>
            </a:r>
            <a:r>
              <a:rPr lang="nl-NL" b="1" i="1" dirty="0" err="1">
                <a:latin typeface="Verdana" panose="020B0604030504040204" pitchFamily="34" charset="0"/>
                <a:ea typeface="Verdana" panose="020B0604030504040204" pitchFamily="34" charset="0"/>
                <a:cs typeface="Verdana" panose="020B0604030504040204" pitchFamily="34" charset="0"/>
              </a:rPr>
              <a:t>ezelshengst</a:t>
            </a:r>
            <a:r>
              <a:rPr lang="nl-NL" b="1" i="1" dirty="0">
                <a:latin typeface="Verdana" panose="020B0604030504040204" pitchFamily="34" charset="0"/>
                <a:ea typeface="Verdana" panose="020B0604030504040204" pitchFamily="34" charset="0"/>
                <a:cs typeface="Verdana" panose="020B0604030504040204" pitchFamily="34" charset="0"/>
              </a:rPr>
              <a:t>, een </a:t>
            </a:r>
            <a:r>
              <a:rPr lang="nl-NL" b="1" i="1" dirty="0" err="1">
                <a:latin typeface="Verdana" panose="020B0604030504040204" pitchFamily="34" charset="0"/>
                <a:ea typeface="Verdana" panose="020B0604030504040204" pitchFamily="34" charset="0"/>
                <a:cs typeface="Verdana" panose="020B0604030504040204" pitchFamily="34" charset="0"/>
              </a:rPr>
              <a:t>ezelinnejong</a:t>
            </a:r>
            <a:r>
              <a:rPr lang="nl-NL" i="1" dirty="0">
                <a:latin typeface="Verdana" panose="020B0604030504040204" pitchFamily="34" charset="0"/>
                <a:ea typeface="Verdana" panose="020B0604030504040204" pitchFamily="34" charset="0"/>
                <a:cs typeface="Verdana" panose="020B0604030504040204" pitchFamily="34" charset="0"/>
              </a:rPr>
              <a:t>. </a:t>
            </a:r>
            <a:r>
              <a:rPr lang="nl-NL" i="1" baseline="30000" dirty="0">
                <a:latin typeface="Verdana" panose="020B0604030504040204" pitchFamily="34" charset="0"/>
                <a:ea typeface="Verdana" panose="020B0604030504040204" pitchFamily="34" charset="0"/>
                <a:cs typeface="Verdana" panose="020B0604030504040204" pitchFamily="34" charset="0"/>
              </a:rPr>
              <a:t>10</a:t>
            </a:r>
            <a:r>
              <a:rPr lang="nl-NL" i="1" dirty="0">
                <a:latin typeface="Verdana" panose="020B0604030504040204" pitchFamily="34" charset="0"/>
                <a:ea typeface="Verdana" panose="020B0604030504040204" pitchFamily="34" charset="0"/>
                <a:cs typeface="Verdana" panose="020B0604030504040204" pitchFamily="34" charset="0"/>
              </a:rPr>
              <a:t>Dan zal Ik de wagens uit Efraïm en de paarden uit Jeruzalem tenietdoen, ook de strijdboog wordt tenietgedaan; en hij zal de volken ​vrede​ verkondigen, en zijn heerschappij zal zich uitstrekken van zee tot zee, en van de Rivier tot de einden der aarde.</a:t>
            </a:r>
            <a:endParaRPr lang="nl-NL" b="0" i="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el 7"/>
          <p:cNvGraphicFramePr>
            <a:graphicFrameLocks noGrp="1"/>
          </p:cNvGraphicFramePr>
          <p:nvPr>
            <p:extLst>
              <p:ext uri="{D42A27DB-BD31-4B8C-83A1-F6EECF244321}">
                <p14:modId xmlns:p14="http://schemas.microsoft.com/office/powerpoint/2010/main" val="3703038963"/>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3491880" y="81104"/>
            <a:ext cx="5580000" cy="4212000"/>
          </a:xfrm>
          <a:prstGeom prst="rect">
            <a:avLst/>
          </a:prstGeom>
          <a:solidFill>
            <a:schemeClr val="bg1">
              <a:lumMod val="75000"/>
            </a:schemeClr>
          </a:solidFill>
        </p:spPr>
        <p:style>
          <a:lnRef idx="0">
            <a:schemeClr val="dk1"/>
          </a:lnRef>
          <a:fillRef idx="3">
            <a:schemeClr val="dk1"/>
          </a:fillRef>
          <a:effectRef idx="3">
            <a:schemeClr val="dk1"/>
          </a:effectRef>
          <a:fontRef idx="minor">
            <a:schemeClr val="lt1"/>
          </a:fontRef>
        </p:style>
        <p:txBody>
          <a:bodyPr wrap="square">
            <a:spAutoFit/>
          </a:bodyPr>
          <a:lstStyle/>
          <a:p>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Matth.21</a:t>
            </a:r>
            <a:r>
              <a:rPr lang="nl-NL" baseline="30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1</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toen zij Jeruzalem naderden en te </a:t>
            </a:r>
            <a:r>
              <a:rPr lang="nl-NL" dirty="0" err="1">
                <a:solidFill>
                  <a:schemeClr val="tx1"/>
                </a:solidFill>
                <a:latin typeface="Verdana" panose="020B0604030504040204" pitchFamily="34" charset="0"/>
                <a:ea typeface="Verdana" panose="020B0604030504040204" pitchFamily="34" charset="0"/>
                <a:cs typeface="Verdana" panose="020B0604030504040204" pitchFamily="34" charset="0"/>
              </a:rPr>
              <a:t>Betfage</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 kwamen, aan de ​Olijfberg, toen zond ​Jezus​ twee discipelen uit, tot wie Hij </a:t>
            </a:r>
            <a:r>
              <a:rPr lang="nl-NL" dirty="0" err="1">
                <a:solidFill>
                  <a:schemeClr val="tx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Gaat naar het dorp, dat tegenover u ligt, en terstond zult gij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een ezelin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vastgebonden vinden, en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een veulen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bij haar. Maakt haar los en brengt haar tot Mij. </a:t>
            </a:r>
            <a:r>
              <a:rPr lang="nl-NL"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En indien iemand u iets erover mocht zeggen, zegt dan: de Here heeft ze nodig. Hij zal ze terstond (terug) </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zenden.</a:t>
            </a:r>
            <a:r>
              <a:rPr lang="nl-NL" baseline="30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4</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Dit </a:t>
            </a:r>
            <a:r>
              <a:rPr lang="nl-NL" dirty="0">
                <a:solidFill>
                  <a:schemeClr val="tx1"/>
                </a:solidFill>
                <a:latin typeface="Verdana" panose="020B0604030504040204" pitchFamily="34" charset="0"/>
                <a:ea typeface="Verdana" panose="020B0604030504040204" pitchFamily="34" charset="0"/>
                <a:cs typeface="Verdana" panose="020B0604030504040204" pitchFamily="34" charset="0"/>
              </a:rPr>
              <a:t>is geschied, opdat vervuld zou worden hetgeen gesproken is door de ​profeet, toen hij </a:t>
            </a:r>
            <a:r>
              <a:rPr lang="nl-NL"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zeide</a:t>
            </a:r>
            <a:r>
              <a:rPr lang="nl-NL"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b="1" baseline="30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5</a:t>
            </a: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Zegt </a:t>
            </a: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der dochter Sions: Zie, uw ​Koning​ komt tot u, zachtmoedig en rijdend op een ezel, en op een veulen, het jong van een lastdier.</a:t>
            </a:r>
            <a:endParaRPr lang="nl-NL" b="1" i="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3" name="Ovaal 2"/>
          <p:cNvSpPr/>
          <p:nvPr/>
        </p:nvSpPr>
        <p:spPr>
          <a:xfrm>
            <a:off x="4565943" y="2924944"/>
            <a:ext cx="1230193"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p:cNvSpPr/>
          <p:nvPr/>
        </p:nvSpPr>
        <p:spPr>
          <a:xfrm>
            <a:off x="0" y="4273238"/>
            <a:ext cx="1230193" cy="64807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9648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45" presetClass="entr" presetSubtype="0" repeatCount="indefinite"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anim calcmode="lin" valueType="num">
                                      <p:cBhvr>
                                        <p:cTn id="19" dur="2000" fill="hold"/>
                                        <p:tgtEl>
                                          <p:spTgt spid="3"/>
                                        </p:tgtEl>
                                        <p:attrNameLst>
                                          <p:attrName>ppt_w</p:attrName>
                                        </p:attrNameLst>
                                      </p:cBhvr>
                                      <p:tavLst>
                                        <p:tav tm="0" fmla="#ppt_w*sin(2.5*pi*$)">
                                          <p:val>
                                            <p:fltVal val="0"/>
                                          </p:val>
                                        </p:tav>
                                        <p:tav tm="100000">
                                          <p:val>
                                            <p:fltVal val="1"/>
                                          </p:val>
                                        </p:tav>
                                      </p:tavLst>
                                    </p:anim>
                                    <p:anim calcmode="lin" valueType="num">
                                      <p:cBhvr>
                                        <p:cTn id="20" dur="2000" fill="hold"/>
                                        <p:tgtEl>
                                          <p:spTgt spid="3"/>
                                        </p:tgtEl>
                                        <p:attrNameLst>
                                          <p:attrName>ppt_h</p:attrName>
                                        </p:attrNameLst>
                                      </p:cBhvr>
                                      <p:tavLst>
                                        <p:tav tm="0">
                                          <p:val>
                                            <p:strVal val="#ppt_h"/>
                                          </p:val>
                                        </p:tav>
                                        <p:tav tm="100000">
                                          <p:val>
                                            <p:strVal val="#ppt_h"/>
                                          </p:val>
                                        </p:tav>
                                      </p:tavLst>
                                    </p:anim>
                                  </p:childTnLst>
                                </p:cTn>
                              </p:par>
                              <p:par>
                                <p:cTn id="21" presetID="45" presetClass="entr" presetSubtype="0" repeatCount="indefinite"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4"/>
            <a:ext cx="9144000" cy="6444000"/>
          </a:xfrm>
          <a:prstGeom prst="rect">
            <a:avLst/>
          </a:prstGeom>
          <a:solidFill>
            <a:schemeClr val="tx1"/>
          </a:solidFill>
        </p:spPr>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zij dicht bij Jeruzalem kwamen, bij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Betfage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aan de ​Olijfberg, zond Hij twee van zijn discipelen uit,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Gaat naar het dorp, dat tegenover u ligt, en terstond, als gij er binnenkomt, zult gij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een veulen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vastgebonden vinden, waarop nog nooit een mens heeft gezeten; maakt het los en brengt het hier.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iemand tot u zegt: Wat doet gij daar? zegt dan: De Here heeft het nodig en terstond zendt Hij het weder hierheen.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gingen heen en vonden een veulen vastgebonden bij de deur buiten aan de ​weg, en zij maakten het los.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sommigen van degenen, die daar stonden, zeiden tot hen: Wat doet gij daar, dat gij dat veulen losmaakt?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spraken tot hen, zoals ​Jezus​ gezegd had, en zij lieten hen begaan.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het veulen tot ​Jezus​ en legden hun klederen daarop en Hij ging erop zitten.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velen spreidden hun klederen op de weg en anderen groen, dat zij van het veld plukten.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die voorgingen en die volgden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riepen: Hosanna</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Gezegend Hij, die komt in de naam des Heren;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gezegend het komende rijk van onze vader ​David; Hosanna in de hoogste hemelen!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kwam te Jeruzalem in de tempel. En nadat Hij rondom alles overzien had, vertrok Hij, toen het reeds laat op de dag was, naar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met de twaalven.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volgende dag, toen zij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werd Hij hongerig.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van verre een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zag, die bladeren had, ging Hij daarheen om te zien of Hij er ook iets aan vinden zou. En erbij gekomen, vond Hij er niets aan dan bladeren; want het was de tijd niet voor ​vijgen.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Nooit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ete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meer iemand vrucht van u in eeuwigheid! En zijn discipelen hoorden het.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te Jeruzalem.</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ging de ​tempel​ binnen en begon hen, die in de ​tempel​ verkochten en kochten, uit te drijven en de tafels der wisselaars en de stoelen van hen, die de duiven verkochten, keerde Hij om,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liet niet toe, dat iemand enig voorwerp door de tempel droeg;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leerde en sprak tot hen: Staat er niet geschreven, dat mijn huis een bedehuis zal heten voor alle volken?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gij hebt het tot een rovershol gemaakt.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hoorden het en zochten, hoe zij Hem zouden kunnen ombrengen, want zij waren bevreesd voor Hem, omdat de gehele schare versteld stond over zijn leer.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het laat werd, gingen zij de stad uit, naar buiten.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des morgens vroeg langs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zagen zij, dat hij van de wortel af verdord was.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​Petrus​ herinnerde het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​Rabbi, zie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Gij vervloekt hebt, is verdord.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Hebt geloof in God.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tot deze berg zou zeggen, hef u op en werp u in de zee, en in zijn ​hart​ niet zou twijfelen, maar geloven, dat hetgeen hij zegt geschiedt, het zal hem geschieden.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Daarom zeg Ik u, al wat gij ​bidt​ en begeert, gelooft, dat gij het hebt ontvangen, en het zal geschieden.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gij staat te ​bidden, ​vergeeft​ wat gij tegen iemand mocht hebben, opdat ook uw Vader in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el 7"/>
          <p:cNvGraphicFramePr>
            <a:graphicFrameLocks noGrp="1"/>
          </p:cNvGraphicFramePr>
          <p:nvPr>
            <p:extLst>
              <p:ext uri="{D42A27DB-BD31-4B8C-83A1-F6EECF244321}">
                <p14:modId xmlns:p14="http://schemas.microsoft.com/office/powerpoint/2010/main" val="2487211508"/>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3491880" y="81104"/>
            <a:ext cx="5580000" cy="6155531"/>
          </a:xfrm>
          <a:prstGeom prst="rect">
            <a:avLst/>
          </a:prstGeom>
          <a:solidFill>
            <a:schemeClr val="bg1">
              <a:lumMod val="75000"/>
            </a:schemeClr>
          </a:solidFill>
        </p:spPr>
        <p:style>
          <a:lnRef idx="0">
            <a:schemeClr val="dk1"/>
          </a:lnRef>
          <a:fillRef idx="3">
            <a:schemeClr val="dk1"/>
          </a:fillRef>
          <a:effectRef idx="3">
            <a:schemeClr val="dk1"/>
          </a:effectRef>
          <a:fontRef idx="minor">
            <a:schemeClr val="lt1"/>
          </a:fontRef>
        </p:style>
        <p:txBody>
          <a:bodyPr wrap="square">
            <a:spAutoFit/>
          </a:bodyPr>
          <a:lstStyle/>
          <a:p>
            <a:pPr algn="ct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Zacharia 9:9</a:t>
            </a:r>
            <a:endParaRPr lang="nl-NL" sz="2000" b="1" dirty="0" smtClean="0">
              <a:solidFill>
                <a:schemeClr val="tx1"/>
              </a:solidFill>
            </a:endParaRPr>
          </a:p>
          <a:p>
            <a:pPr algn="r"/>
            <a:r>
              <a:rPr lang="he-IL" sz="2000" b="1" dirty="0" smtClean="0">
                <a:solidFill>
                  <a:schemeClr val="tx1"/>
                </a:solidFill>
              </a:rPr>
              <a:t>ג</a:t>
            </a:r>
            <a:r>
              <a:rPr lang="he-IL" sz="2400" b="1" dirty="0" smtClean="0">
                <a:solidFill>
                  <a:schemeClr val="tx1"/>
                </a:solidFill>
                <a:cs typeface="+mj-cs"/>
              </a:rPr>
              <a:t>ִּילִי </a:t>
            </a:r>
            <a:r>
              <a:rPr lang="he-IL" sz="2400" b="1" dirty="0">
                <a:solidFill>
                  <a:schemeClr val="tx1"/>
                </a:solidFill>
                <a:cs typeface="+mj-cs"/>
              </a:rPr>
              <a:t>מְאֹד </a:t>
            </a:r>
            <a:r>
              <a:rPr lang="he-IL" sz="2400" b="1" dirty="0" smtClean="0">
                <a:solidFill>
                  <a:schemeClr val="tx1"/>
                </a:solidFill>
                <a:cs typeface="+mj-cs"/>
              </a:rPr>
              <a:t>בַּת-צִיּוֹן</a:t>
            </a:r>
            <a:endParaRPr lang="nl-NL" sz="2400" b="1" dirty="0" smtClean="0">
              <a:solidFill>
                <a:schemeClr val="tx1"/>
              </a:solidFill>
              <a:cs typeface="+mj-cs"/>
            </a:endParaRPr>
          </a:p>
          <a:p>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gielie</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meod</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bat </a:t>
            </a:r>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Tsiejon</a:t>
            </a:r>
            <a:endPar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nl-NL"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Jubel </a:t>
            </a:r>
            <a:r>
              <a:rPr lang="nl-NL" i="1" dirty="0">
                <a:solidFill>
                  <a:schemeClr val="tx1"/>
                </a:solidFill>
                <a:latin typeface="Verdana" panose="020B0604030504040204" pitchFamily="34" charset="0"/>
                <a:ea typeface="Verdana" panose="020B0604030504040204" pitchFamily="34" charset="0"/>
                <a:cs typeface="Verdana" panose="020B0604030504040204" pitchFamily="34" charset="0"/>
              </a:rPr>
              <a:t>luide, gij dochter </a:t>
            </a:r>
            <a:r>
              <a:rPr lang="nl-NL" i="1" dirty="0" smtClean="0">
                <a:solidFill>
                  <a:schemeClr val="tx1"/>
                </a:solidFill>
                <a:latin typeface="Verdana" panose="020B0604030504040204" pitchFamily="34" charset="0"/>
                <a:ea typeface="Verdana" panose="020B0604030504040204" pitchFamily="34" charset="0"/>
                <a:cs typeface="Verdana" panose="020B0604030504040204" pitchFamily="34" charset="0"/>
              </a:rPr>
              <a:t>van Sion</a:t>
            </a:r>
            <a:endParaRPr lang="nl-NL" b="1" i="1" dirty="0" smtClean="0">
              <a:solidFill>
                <a:schemeClr val="tx1"/>
              </a:solidFill>
              <a:cs typeface="+mj-cs"/>
            </a:endParaRPr>
          </a:p>
          <a:p>
            <a:pPr algn="r"/>
            <a:r>
              <a:rPr lang="he-IL" sz="2400" b="1" dirty="0" smtClean="0">
                <a:solidFill>
                  <a:schemeClr val="tx1"/>
                </a:solidFill>
                <a:cs typeface="+mj-cs"/>
              </a:rPr>
              <a:t>הָרִיעִי בַּת יְרוּשָׁלִַם</a:t>
            </a:r>
            <a:endParaRPr lang="nl-NL" sz="2400" b="1" dirty="0" smtClean="0">
              <a:solidFill>
                <a:schemeClr val="tx1"/>
              </a:solidFill>
              <a:cs typeface="+mj-cs"/>
            </a:endParaRPr>
          </a:p>
          <a:p>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harieie</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sz="2000" b="1" dirty="0">
                <a:solidFill>
                  <a:schemeClr val="tx1"/>
                </a:solidFill>
                <a:latin typeface="Verdana" panose="020B0604030504040204" pitchFamily="34" charset="0"/>
                <a:ea typeface="Verdana" panose="020B0604030504040204" pitchFamily="34" charset="0"/>
                <a:cs typeface="Verdana" panose="020B0604030504040204" pitchFamily="34" charset="0"/>
              </a:rPr>
              <a:t>bat </a:t>
            </a:r>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Jeroesjalajiem</a:t>
            </a:r>
            <a:endPar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nl-NL" i="1" dirty="0">
                <a:solidFill>
                  <a:schemeClr val="tx1"/>
                </a:solidFill>
                <a:latin typeface="Verdana" panose="020B0604030504040204" pitchFamily="34" charset="0"/>
                <a:ea typeface="Verdana" panose="020B0604030504040204" pitchFamily="34" charset="0"/>
                <a:cs typeface="Verdana" panose="020B0604030504040204" pitchFamily="34" charset="0"/>
              </a:rPr>
              <a:t>juich, gij dochter van Jeruzalem!</a:t>
            </a:r>
            <a:endParaRPr lang="nl-NL" b="1" i="1" dirty="0" smtClean="0">
              <a:solidFill>
                <a:schemeClr val="tx1"/>
              </a:solidFill>
              <a:cs typeface="+mj-cs"/>
            </a:endParaRPr>
          </a:p>
          <a:p>
            <a:pPr algn="r"/>
            <a:r>
              <a:rPr lang="he-IL" sz="2400" b="1" dirty="0" smtClean="0">
                <a:solidFill>
                  <a:schemeClr val="tx1"/>
                </a:solidFill>
                <a:cs typeface="+mj-cs"/>
              </a:rPr>
              <a:t>הִנֵּה </a:t>
            </a:r>
            <a:r>
              <a:rPr lang="he-IL" sz="2400" b="1" dirty="0">
                <a:solidFill>
                  <a:schemeClr val="tx1"/>
                </a:solidFill>
                <a:cs typeface="+mj-cs"/>
              </a:rPr>
              <a:t>מַלְכֵּךְ יָבוֹא </a:t>
            </a:r>
            <a:r>
              <a:rPr lang="he-IL" sz="2400" b="1" dirty="0" smtClean="0">
                <a:solidFill>
                  <a:schemeClr val="tx1"/>
                </a:solidFill>
                <a:cs typeface="+mj-cs"/>
              </a:rPr>
              <a:t>לָךְ</a:t>
            </a:r>
            <a:endParaRPr lang="nl-NL" sz="2400" b="1" dirty="0" smtClean="0">
              <a:solidFill>
                <a:schemeClr val="tx1"/>
              </a:solidFill>
              <a:cs typeface="+mj-cs"/>
            </a:endParaRPr>
          </a:p>
          <a:p>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hinee</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sz="2000" b="1" dirty="0" err="1">
                <a:solidFill>
                  <a:schemeClr val="tx1"/>
                </a:solidFill>
                <a:latin typeface="Verdana" panose="020B0604030504040204" pitchFamily="34" charset="0"/>
                <a:ea typeface="Verdana" panose="020B0604030504040204" pitchFamily="34" charset="0"/>
                <a:cs typeface="Verdana" panose="020B0604030504040204" pitchFamily="34" charset="0"/>
              </a:rPr>
              <a:t>malkech</a:t>
            </a:r>
            <a:r>
              <a:rPr lang="nl-NL" sz="2000" b="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sz="2000" b="1" dirty="0" err="1">
                <a:solidFill>
                  <a:schemeClr val="tx1"/>
                </a:solidFill>
                <a:latin typeface="Verdana" panose="020B0604030504040204" pitchFamily="34" charset="0"/>
                <a:ea typeface="Verdana" panose="020B0604030504040204" pitchFamily="34" charset="0"/>
                <a:cs typeface="Verdana" panose="020B0604030504040204" pitchFamily="34" charset="0"/>
              </a:rPr>
              <a:t>jawo</a:t>
            </a:r>
            <a:r>
              <a:rPr lang="nl-NL" sz="2000" b="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lach</a:t>
            </a:r>
          </a:p>
          <a:p>
            <a:r>
              <a:rPr lang="nl-NL" i="1" dirty="0">
                <a:solidFill>
                  <a:schemeClr val="tx1"/>
                </a:solidFill>
                <a:latin typeface="Verdana" panose="020B0604030504040204" pitchFamily="34" charset="0"/>
                <a:ea typeface="Verdana" panose="020B0604030504040204" pitchFamily="34" charset="0"/>
                <a:cs typeface="Verdana" panose="020B0604030504040204" pitchFamily="34" charset="0"/>
              </a:rPr>
              <a:t>Zie, uw ​koning​ komt tot u,</a:t>
            </a:r>
            <a:endParaRPr lang="nl-NL" b="1" i="1" dirty="0" smtClean="0">
              <a:solidFill>
                <a:schemeClr val="tx1"/>
              </a:solidFill>
              <a:cs typeface="+mj-cs"/>
            </a:endParaRPr>
          </a:p>
          <a:p>
            <a:pPr algn="r"/>
            <a:r>
              <a:rPr lang="he-IL" sz="2400" b="1" dirty="0" smtClean="0">
                <a:solidFill>
                  <a:schemeClr val="tx1"/>
                </a:solidFill>
                <a:cs typeface="+mj-cs"/>
              </a:rPr>
              <a:t>צַדִּיק </a:t>
            </a:r>
            <a:r>
              <a:rPr lang="he-IL" sz="2400" b="1" dirty="0">
                <a:solidFill>
                  <a:schemeClr val="tx1"/>
                </a:solidFill>
                <a:cs typeface="+mj-cs"/>
              </a:rPr>
              <a:t>וְנוֹשָׁע </a:t>
            </a:r>
            <a:r>
              <a:rPr lang="he-IL" sz="2400" b="1" dirty="0" smtClean="0">
                <a:solidFill>
                  <a:schemeClr val="tx1"/>
                </a:solidFill>
                <a:cs typeface="+mj-cs"/>
              </a:rPr>
              <a:t>הוּא</a:t>
            </a:r>
            <a:endParaRPr lang="nl-NL" sz="2400" b="1" dirty="0" smtClean="0">
              <a:solidFill>
                <a:schemeClr val="tx1"/>
              </a:solidFill>
              <a:cs typeface="+mj-cs"/>
            </a:endParaRPr>
          </a:p>
          <a:p>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tsadiek</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sz="2000" b="1" dirty="0">
                <a:solidFill>
                  <a:schemeClr val="tx1"/>
                </a:solidFill>
                <a:latin typeface="Verdana" panose="020B0604030504040204" pitchFamily="34" charset="0"/>
                <a:ea typeface="Verdana" panose="020B0604030504040204" pitchFamily="34" charset="0"/>
                <a:cs typeface="Verdana" panose="020B0604030504040204" pitchFamily="34" charset="0"/>
              </a:rPr>
              <a:t>we </a:t>
            </a:r>
            <a:r>
              <a:rPr lang="nl-NL" sz="2000" b="1" dirty="0" err="1">
                <a:solidFill>
                  <a:schemeClr val="tx1"/>
                </a:solidFill>
                <a:latin typeface="Verdana" panose="020B0604030504040204" pitchFamily="34" charset="0"/>
                <a:ea typeface="Verdana" panose="020B0604030504040204" pitchFamily="34" charset="0"/>
                <a:cs typeface="Verdana" panose="020B0604030504040204" pitchFamily="34" charset="0"/>
              </a:rPr>
              <a:t>nosja</a:t>
            </a:r>
            <a:r>
              <a:rPr lang="nl-NL" sz="2000" b="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hoe</a:t>
            </a:r>
          </a:p>
          <a:p>
            <a:r>
              <a:rPr lang="nl-NL" i="1" dirty="0">
                <a:solidFill>
                  <a:schemeClr val="tx1"/>
                </a:solidFill>
                <a:latin typeface="Verdana" panose="020B0604030504040204" pitchFamily="34" charset="0"/>
                <a:ea typeface="Verdana" panose="020B0604030504040204" pitchFamily="34" charset="0"/>
                <a:cs typeface="Verdana" panose="020B0604030504040204" pitchFamily="34" charset="0"/>
              </a:rPr>
              <a:t>hij is ​rechtvaardig​ en zegevierend, nederig,</a:t>
            </a:r>
            <a:endParaRPr lang="nl-NL" b="1" i="1" dirty="0" smtClean="0">
              <a:solidFill>
                <a:schemeClr val="tx1"/>
              </a:solidFill>
              <a:cs typeface="+mj-cs"/>
            </a:endParaRPr>
          </a:p>
          <a:p>
            <a:pPr algn="r"/>
            <a:r>
              <a:rPr lang="he-IL" sz="2400" b="1" dirty="0" smtClean="0">
                <a:solidFill>
                  <a:schemeClr val="tx1"/>
                </a:solidFill>
                <a:cs typeface="+mj-cs"/>
              </a:rPr>
              <a:t>עָנִי </a:t>
            </a:r>
            <a:r>
              <a:rPr lang="he-IL" sz="2400" b="1" dirty="0">
                <a:solidFill>
                  <a:schemeClr val="tx1"/>
                </a:solidFill>
                <a:cs typeface="+mj-cs"/>
              </a:rPr>
              <a:t>וְרֹכֵב </a:t>
            </a:r>
            <a:r>
              <a:rPr lang="he-IL" sz="2400" b="1" dirty="0" smtClean="0">
                <a:solidFill>
                  <a:schemeClr val="tx1"/>
                </a:solidFill>
                <a:cs typeface="+mj-cs"/>
              </a:rPr>
              <a:t>עַל-חֲמוֹר</a:t>
            </a:r>
            <a:endParaRPr lang="nl-NL" sz="2400" b="1" dirty="0" smtClean="0">
              <a:solidFill>
                <a:schemeClr val="tx1"/>
              </a:solidFill>
              <a:cs typeface="+mj-cs"/>
            </a:endParaRPr>
          </a:p>
          <a:p>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anie</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sz="2000" b="1" dirty="0">
                <a:solidFill>
                  <a:schemeClr val="tx1"/>
                </a:solidFill>
                <a:latin typeface="Verdana" panose="020B0604030504040204" pitchFamily="34" charset="0"/>
                <a:ea typeface="Verdana" panose="020B0604030504040204" pitchFamily="34" charset="0"/>
                <a:cs typeface="Verdana" panose="020B0604030504040204" pitchFamily="34" charset="0"/>
              </a:rPr>
              <a:t>we </a:t>
            </a:r>
            <a:r>
              <a:rPr lang="nl-NL" sz="2000" b="1" dirty="0" err="1">
                <a:solidFill>
                  <a:schemeClr val="tx1"/>
                </a:solidFill>
                <a:latin typeface="Verdana" panose="020B0604030504040204" pitchFamily="34" charset="0"/>
                <a:ea typeface="Verdana" panose="020B0604030504040204" pitchFamily="34" charset="0"/>
                <a:cs typeface="Verdana" panose="020B0604030504040204" pitchFamily="34" charset="0"/>
              </a:rPr>
              <a:t>rochew</a:t>
            </a:r>
            <a:r>
              <a:rPr lang="nl-NL" sz="2000" b="1" dirty="0">
                <a:solidFill>
                  <a:schemeClr val="tx1"/>
                </a:solidFill>
                <a:latin typeface="Verdana" panose="020B0604030504040204" pitchFamily="34" charset="0"/>
                <a:ea typeface="Verdana" panose="020B0604030504040204" pitchFamily="34" charset="0"/>
                <a:cs typeface="Verdana" panose="020B0604030504040204" pitchFamily="34" charset="0"/>
              </a:rPr>
              <a:t> al </a:t>
            </a:r>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chamor</a:t>
            </a:r>
            <a:endPar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nl-NL" i="1" dirty="0">
                <a:solidFill>
                  <a:schemeClr val="tx1"/>
                </a:solidFill>
                <a:latin typeface="Verdana" panose="020B0604030504040204" pitchFamily="34" charset="0"/>
                <a:ea typeface="Verdana" panose="020B0604030504040204" pitchFamily="34" charset="0"/>
                <a:cs typeface="Verdana" panose="020B0604030504040204" pitchFamily="34" charset="0"/>
              </a:rPr>
              <a:t>en rijdende op een ezel, </a:t>
            </a:r>
            <a:endParaRPr lang="nl-NL" b="1" i="1" dirty="0" smtClean="0">
              <a:solidFill>
                <a:schemeClr val="tx1"/>
              </a:solidFill>
              <a:cs typeface="+mj-cs"/>
            </a:endParaRPr>
          </a:p>
          <a:p>
            <a:pPr algn="r"/>
            <a:r>
              <a:rPr lang="he-IL" sz="2400" b="1" dirty="0" smtClean="0">
                <a:solidFill>
                  <a:schemeClr val="tx1"/>
                </a:solidFill>
                <a:cs typeface="+mj-cs"/>
              </a:rPr>
              <a:t>וְעַל-עַיִר </a:t>
            </a:r>
            <a:r>
              <a:rPr lang="he-IL" sz="2400" b="1" dirty="0">
                <a:solidFill>
                  <a:schemeClr val="tx1"/>
                </a:solidFill>
                <a:cs typeface="+mj-cs"/>
              </a:rPr>
              <a:t>בֶּן-אֲתֹנוֹת.</a:t>
            </a:r>
            <a:endParaRPr lang="nl-NL" sz="2400" b="1" dirty="0" smtClean="0">
              <a:solidFill>
                <a:schemeClr val="tx1"/>
              </a:solidFill>
              <a:latin typeface="Verdana" panose="020B0604030504040204" pitchFamily="34" charset="0"/>
              <a:ea typeface="Verdana" panose="020B0604030504040204" pitchFamily="34" charset="0"/>
              <a:cs typeface="+mj-cs"/>
            </a:endParaRPr>
          </a:p>
          <a:p>
            <a:r>
              <a:rPr lang="nl-NL" sz="2000" b="1" dirty="0">
                <a:solidFill>
                  <a:schemeClr val="tx1"/>
                </a:solidFill>
                <a:latin typeface="Verdana" panose="020B0604030504040204" pitchFamily="34" charset="0"/>
                <a:ea typeface="Verdana" panose="020B0604030504040204" pitchFamily="34" charset="0"/>
                <a:cs typeface="Verdana" panose="020B0604030504040204" pitchFamily="34" charset="0"/>
              </a:rPr>
              <a:t>w</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e al </a:t>
            </a:r>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ajier</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ben </a:t>
            </a:r>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atonot</a:t>
            </a:r>
            <a:endPar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nl-NL" sz="2000" i="1" dirty="0">
                <a:solidFill>
                  <a:schemeClr val="tx1"/>
                </a:solidFill>
                <a:latin typeface="Verdana" panose="020B0604030504040204" pitchFamily="34" charset="0"/>
                <a:ea typeface="Verdana" panose="020B0604030504040204" pitchFamily="34" charset="0"/>
                <a:cs typeface="Verdana" panose="020B0604030504040204" pitchFamily="34" charset="0"/>
              </a:rPr>
              <a:t>op een </a:t>
            </a:r>
            <a:r>
              <a:rPr lang="nl-NL" sz="2000" i="1" dirty="0" err="1">
                <a:solidFill>
                  <a:schemeClr val="tx1"/>
                </a:solidFill>
                <a:latin typeface="Verdana" panose="020B0604030504040204" pitchFamily="34" charset="0"/>
                <a:ea typeface="Verdana" panose="020B0604030504040204" pitchFamily="34" charset="0"/>
                <a:cs typeface="Verdana" panose="020B0604030504040204" pitchFamily="34" charset="0"/>
              </a:rPr>
              <a:t>ezelshengst</a:t>
            </a:r>
            <a:r>
              <a:rPr lang="nl-NL" sz="2000" i="1" dirty="0">
                <a:solidFill>
                  <a:schemeClr val="tx1"/>
                </a:solidFill>
                <a:latin typeface="Verdana" panose="020B0604030504040204" pitchFamily="34" charset="0"/>
                <a:ea typeface="Verdana" panose="020B0604030504040204" pitchFamily="34" charset="0"/>
                <a:cs typeface="Verdana" panose="020B0604030504040204" pitchFamily="34" charset="0"/>
              </a:rPr>
              <a:t>, een </a:t>
            </a:r>
            <a:r>
              <a:rPr lang="nl-NL" sz="2000" i="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ezelinnejong</a:t>
            </a:r>
            <a:endParaRPr lang="nl-NL" sz="20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39069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0" y="-18132"/>
            <a:ext cx="5449888" cy="3662541"/>
          </a:xfrm>
          <a:prstGeom prst="rect">
            <a:avLst/>
          </a:prstGeom>
          <a:solidFill>
            <a:srgbClr val="C00000"/>
          </a:solid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a:latin typeface="Verdana" panose="020B0604030504040204" pitchFamily="34" charset="0"/>
                <a:ea typeface="Verdana" panose="020B0604030504040204" pitchFamily="34" charset="0"/>
                <a:cs typeface="Verdana" panose="020B0604030504040204" pitchFamily="34" charset="0"/>
              </a:rPr>
              <a:t>Alfred </a:t>
            </a:r>
            <a:r>
              <a:rPr lang="nl-NL" sz="2000" dirty="0" err="1" smtClean="0">
                <a:latin typeface="Verdana" panose="020B0604030504040204" pitchFamily="34" charset="0"/>
                <a:ea typeface="Verdana" panose="020B0604030504040204" pitchFamily="34" charset="0"/>
                <a:cs typeface="Verdana" panose="020B0604030504040204" pitchFamily="34" charset="0"/>
              </a:rPr>
              <a:t>Edersheim</a:t>
            </a:r>
            <a:r>
              <a:rPr lang="nl-NL" sz="2000"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1825 – </a:t>
            </a:r>
            <a:r>
              <a:rPr lang="en-US" sz="2000" dirty="0" smtClean="0">
                <a:latin typeface="Verdana" panose="020B0604030504040204" pitchFamily="34" charset="0"/>
                <a:ea typeface="Verdana" panose="020B0604030504040204" pitchFamily="34" charset="0"/>
                <a:cs typeface="Verdana" panose="020B0604030504040204" pitchFamily="34" charset="0"/>
              </a:rPr>
              <a:t>1889) </a:t>
            </a:r>
            <a:r>
              <a:rPr lang="en-US" sz="2000" dirty="0" err="1" smtClean="0">
                <a:latin typeface="Verdana" panose="020B0604030504040204" pitchFamily="34" charset="0"/>
                <a:ea typeface="Verdana" panose="020B0604030504040204" pitchFamily="34" charset="0"/>
                <a:cs typeface="Verdana" panose="020B0604030504040204" pitchFamily="34" charset="0"/>
              </a:rPr>
              <a:t>een</a:t>
            </a:r>
            <a:r>
              <a:rPr lang="en-US" sz="2000" dirty="0" smtClean="0">
                <a:latin typeface="Verdana" panose="020B0604030504040204" pitchFamily="34" charset="0"/>
                <a:ea typeface="Verdana" panose="020B0604030504040204" pitchFamily="34" charset="0"/>
                <a:cs typeface="Verdana" panose="020B0604030504040204" pitchFamily="34" charset="0"/>
              </a:rPr>
              <a:t> Christen </a:t>
            </a:r>
            <a:r>
              <a:rPr lang="en-US" sz="2000" dirty="0" err="1" smtClean="0">
                <a:latin typeface="Verdana" panose="020B0604030504040204" pitchFamily="34" charset="0"/>
                <a:ea typeface="Verdana" panose="020B0604030504040204" pitchFamily="34" charset="0"/>
                <a:cs typeface="Verdana" panose="020B0604030504040204" pitchFamily="34" charset="0"/>
              </a:rPr>
              <a:t>Jood</a:t>
            </a: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dirty="0" err="1" smtClean="0">
                <a:latin typeface="Verdana" panose="020B0604030504040204" pitchFamily="34" charset="0"/>
                <a:ea typeface="Verdana" panose="020B0604030504040204" pitchFamily="34" charset="0"/>
                <a:cs typeface="Verdana" panose="020B0604030504040204" pitchFamily="34" charset="0"/>
              </a:rPr>
              <a:t>uit</a:t>
            </a: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dirty="0" err="1" smtClean="0">
                <a:latin typeface="Verdana" panose="020B0604030504040204" pitchFamily="34" charset="0"/>
                <a:ea typeface="Verdana" panose="020B0604030504040204" pitchFamily="34" charset="0"/>
                <a:cs typeface="Verdana" panose="020B0604030504040204" pitchFamily="34" charset="0"/>
              </a:rPr>
              <a:t>Wenen</a:t>
            </a: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dirty="0" err="1" smtClean="0">
                <a:latin typeface="Verdana" panose="020B0604030504040204" pitchFamily="34" charset="0"/>
                <a:ea typeface="Verdana" panose="020B0604030504040204" pitchFamily="34" charset="0"/>
                <a:cs typeface="Verdana" panose="020B0604030504040204" pitchFamily="34" charset="0"/>
              </a:rPr>
              <a:t>schreef</a:t>
            </a:r>
            <a:r>
              <a:rPr lang="en-US" sz="2000" dirty="0" smtClean="0">
                <a:latin typeface="Verdana" panose="020B0604030504040204" pitchFamily="34" charset="0"/>
                <a:ea typeface="Verdana" panose="020B0604030504040204" pitchFamily="34" charset="0"/>
                <a:cs typeface="Verdana" panose="020B0604030504040204" pitchFamily="34" charset="0"/>
              </a:rPr>
              <a:t> over Zach. 9:9: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Messiaanse toepassing van dit vers in al zijn delen is al herhaaldelijk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aangetoond.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We kunnen hier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aan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toevoegen dat er veel tradities zijn over deze ezel waarop de Messias moet rijden; en zo vast was het geloof erin, dat, volgens de Talmoed, 'als iemand een ezel in zijn dromen zag, hij redding zal zien' (Ber 56 b).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a:p>
            <a:r>
              <a:rPr lang="nl-NL" sz="12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1200" i="1" dirty="0">
                <a:solidFill>
                  <a:schemeClr val="bg1"/>
                </a:solidFill>
                <a:latin typeface="Verdana" panose="020B0604030504040204" pitchFamily="34" charset="0"/>
                <a:ea typeface="Verdana" panose="020B0604030504040204" pitchFamily="34" charset="0"/>
                <a:cs typeface="Verdana" panose="020B0604030504040204" pitchFamily="34" charset="0"/>
              </a:rPr>
              <a:t>van http://www.aboutbibleprophecy.com/ zechariah_9_9.htm).</a:t>
            </a:r>
            <a:endParaRPr lang="nl-NL" sz="1200" b="0" i="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 name="AutoShape 2" descr="File:Alfred Edersheim.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2" name="Picture 4" descr="File:Alfred Edershei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888" y="-18132"/>
            <a:ext cx="3695700" cy="57054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el 7"/>
          <p:cNvGraphicFramePr>
            <a:graphicFrameLocks noGrp="1"/>
          </p:cNvGraphicFramePr>
          <p:nvPr>
            <p:extLst>
              <p:ext uri="{D42A27DB-BD31-4B8C-83A1-F6EECF244321}">
                <p14:modId xmlns:p14="http://schemas.microsoft.com/office/powerpoint/2010/main" val="3093405324"/>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3641501"/>
            <a:ext cx="5748337"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1256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val="1458208661"/>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8" name="Rechthoek 7"/>
          <p:cNvSpPr/>
          <p:nvPr/>
        </p:nvSpPr>
        <p:spPr>
          <a:xfrm>
            <a:off x="0" y="-1"/>
            <a:ext cx="4788000" cy="5632311"/>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1 Kon.1: 38 “Toen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gingen de  priester</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i="1" dirty="0" err="1">
                <a:solidFill>
                  <a:schemeClr val="bg1"/>
                </a:solidFill>
                <a:latin typeface="Verdana" panose="020B0604030504040204" pitchFamily="34" charset="0"/>
                <a:ea typeface="Verdana" panose="020B0604030504040204" pitchFamily="34" charset="0"/>
                <a:cs typeface="Verdana" panose="020B0604030504040204" pitchFamily="34" charset="0"/>
              </a:rPr>
              <a:t>Sadok</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de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profeet </a:t>
            </a:r>
            <a:r>
              <a:rPr lang="nl-NL" sz="2000"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Natan</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2000" i="1" dirty="0" err="1">
                <a:solidFill>
                  <a:schemeClr val="bg1"/>
                </a:solidFill>
                <a:latin typeface="Verdana" panose="020B0604030504040204" pitchFamily="34" charset="0"/>
                <a:ea typeface="Verdana" panose="020B0604030504040204" pitchFamily="34" charset="0"/>
                <a:cs typeface="Verdana" panose="020B0604030504040204" pitchFamily="34" charset="0"/>
              </a:rPr>
              <a:t>Benaja</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de zoon van </a:t>
            </a:r>
            <a:r>
              <a:rPr lang="nl-NL" sz="2000" i="1" dirty="0" err="1">
                <a:solidFill>
                  <a:schemeClr val="bg1"/>
                </a:solidFill>
                <a:latin typeface="Verdana" panose="020B0604030504040204" pitchFamily="34" charset="0"/>
                <a:ea typeface="Verdana" panose="020B0604030504040204" pitchFamily="34" charset="0"/>
                <a:cs typeface="Verdana" panose="020B0604030504040204" pitchFamily="34" charset="0"/>
              </a:rPr>
              <a:t>Jojada</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met de </a:t>
            </a:r>
            <a:r>
              <a:rPr lang="nl-NL" sz="2000" i="1" dirty="0" err="1">
                <a:solidFill>
                  <a:schemeClr val="bg1"/>
                </a:solidFill>
                <a:latin typeface="Verdana" panose="020B0604030504040204" pitchFamily="34" charset="0"/>
                <a:ea typeface="Verdana" panose="020B0604030504040204" pitchFamily="34" charset="0"/>
                <a:cs typeface="Verdana" panose="020B0604030504040204" pitchFamily="34" charset="0"/>
              </a:rPr>
              <a:t>Keretieten</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en Peletieten heen, lieten ​Salomo​ op het </a:t>
            </a:r>
            <a:r>
              <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rPr>
              <a:t>muildier</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he-IL" sz="2000" b="1" i="1" dirty="0" smtClean="0">
                <a:solidFill>
                  <a:schemeClr val="bg1"/>
                </a:solidFill>
                <a:latin typeface="Verdana" panose="020B0604030504040204" pitchFamily="34" charset="0"/>
                <a:ea typeface="Verdana" panose="020B0604030504040204" pitchFamily="34" charset="0"/>
                <a:cs typeface="+mj-cs"/>
              </a:rPr>
              <a:t>פִּרְדָּה</a:t>
            </a: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pirdah</a:t>
            </a: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van koning  David</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rijden en leidden hem naar </a:t>
            </a:r>
            <a:r>
              <a:rPr lang="nl-NL" sz="2000"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Gichon</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39 De priester </a:t>
            </a:r>
            <a:r>
              <a:rPr lang="nl-NL" sz="2000"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Sadok</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had de ​hoorn​ met olie uit de ​tent​ meegenomen,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hij zalfde Salomo;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toen blies men op de sjofar, en al het volk riep: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Leve koning</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​Salomo! </a:t>
            </a: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he-IL" b="1" i="1" dirty="0">
                <a:solidFill>
                  <a:schemeClr val="bg1"/>
                </a:solidFill>
                <a:latin typeface="Verdana" panose="020B0604030504040204" pitchFamily="34" charset="0"/>
                <a:ea typeface="Verdana" panose="020B0604030504040204" pitchFamily="34" charset="0"/>
                <a:cs typeface="Verdana" panose="020B0604030504040204" pitchFamily="34" charset="0"/>
              </a:rPr>
              <a:t>י</a:t>
            </a:r>
            <a:r>
              <a:rPr lang="he-IL" b="1" i="1" dirty="0">
                <a:solidFill>
                  <a:schemeClr val="bg1"/>
                </a:solidFill>
                <a:latin typeface="Verdana" panose="020B0604030504040204" pitchFamily="34" charset="0"/>
                <a:ea typeface="Verdana" panose="020B0604030504040204" pitchFamily="34" charset="0"/>
                <a:cs typeface="+mj-cs"/>
              </a:rPr>
              <a:t>ְחִי הַמֶּלֶךְ </a:t>
            </a:r>
            <a:r>
              <a:rPr lang="he-IL" b="1" i="1" dirty="0" smtClean="0">
                <a:solidFill>
                  <a:schemeClr val="bg1"/>
                </a:solidFill>
                <a:latin typeface="Verdana" panose="020B0604030504040204" pitchFamily="34" charset="0"/>
                <a:ea typeface="Verdana" panose="020B0604030504040204" pitchFamily="34" charset="0"/>
                <a:cs typeface="+mj-cs"/>
              </a:rPr>
              <a:t>שְׁלֹמֹה</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jechi</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ha </a:t>
            </a:r>
            <a:r>
              <a:rPr lang="nl-NL" b="1" i="1" dirty="0" err="1">
                <a:solidFill>
                  <a:schemeClr val="bg1"/>
                </a:solidFill>
                <a:latin typeface="Verdana" panose="020B0604030504040204" pitchFamily="34" charset="0"/>
                <a:ea typeface="Verdana" panose="020B0604030504040204" pitchFamily="34" charset="0"/>
                <a:cs typeface="Verdana" panose="020B0604030504040204" pitchFamily="34" charset="0"/>
              </a:rPr>
              <a:t>mèlèch</a:t>
            </a: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i="1" dirty="0" err="1">
                <a:solidFill>
                  <a:schemeClr val="bg1"/>
                </a:solidFill>
                <a:latin typeface="Verdana" panose="020B0604030504040204" pitchFamily="34" charset="0"/>
                <a:ea typeface="Verdana" panose="020B0604030504040204" pitchFamily="34" charset="0"/>
                <a:cs typeface="Verdana" panose="020B0604030504040204" pitchFamily="34" charset="0"/>
              </a:rPr>
              <a:t>Sjlomoh</a:t>
            </a: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40 Daarna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trok al het volk achter hem op, terwijl het op fluiten speelde en zich met grote blijdschap verheugde, zodat de aarde van hun geluid spleet</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052" name="Picture 4" descr="Afbeeldingsresultaat voor king solomon riding mule"/>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89614" y="12525"/>
            <a:ext cx="4390898" cy="56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924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Jezus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1" name="Tijdelijke aanduiding voor inhoud 2"/>
          <p:cNvSpPr txBox="1">
            <a:spLocks noChangeAspect="1"/>
          </p:cNvSpPr>
          <p:nvPr/>
        </p:nvSpPr>
        <p:spPr>
          <a:xfrm>
            <a:off x="2844448" y="1884200"/>
            <a:ext cx="5760000" cy="377704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doop en de verzoeking in de woestijn</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naar Galilea – De roeping der eerste discipelen</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20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p>
        </p:txBody>
      </p:sp>
      <p:graphicFrame>
        <p:nvGraphicFramePr>
          <p:cNvPr id="19" name="Tabel 18"/>
          <p:cNvGraphicFramePr>
            <a:graphicFrameLocks noGrp="1"/>
          </p:cNvGraphicFramePr>
          <p:nvPr>
            <p:extLst>
              <p:ext uri="{D42A27DB-BD31-4B8C-83A1-F6EECF244321}">
                <p14:modId xmlns:p14="http://schemas.microsoft.com/office/powerpoint/2010/main" val="3810001"/>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lumMod val="50000"/>
                            </a:schemeClr>
                          </a:solidFill>
                        </a:rPr>
                        <a:t>1-2</a:t>
                      </a:r>
                    </a:p>
                    <a:p>
                      <a:pPr algn="ctr"/>
                      <a:r>
                        <a:rPr lang="nl-NL" sz="1000" dirty="0" smtClean="0">
                          <a:solidFill>
                            <a:schemeClr val="bg1">
                              <a:lumMod val="50000"/>
                            </a:schemeClr>
                          </a:solidFill>
                        </a:rPr>
                        <a:t>gelijkenissen</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3-9</a:t>
                      </a:r>
                    </a:p>
                    <a:p>
                      <a:pPr algn="ctr"/>
                      <a:r>
                        <a:rPr lang="nl-NL" sz="1000" dirty="0" smtClean="0">
                          <a:solidFill>
                            <a:schemeClr val="bg1">
                              <a:lumMod val="50000"/>
                            </a:schemeClr>
                          </a:solidFill>
                        </a:rPr>
                        <a:t>de zaaier</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10-12</a:t>
                      </a:r>
                    </a:p>
                    <a:p>
                      <a:pPr algn="ctr"/>
                      <a:r>
                        <a:rPr lang="nl-NL" sz="1000" dirty="0" smtClean="0">
                          <a:solidFill>
                            <a:schemeClr val="bg1">
                              <a:lumMod val="50000"/>
                            </a:schemeClr>
                          </a:solidFill>
                        </a:rPr>
                        <a:t>gelijkenissen</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13-20</a:t>
                      </a:r>
                    </a:p>
                    <a:p>
                      <a:pPr algn="ctr"/>
                      <a:r>
                        <a:rPr lang="nl-NL" sz="1000" dirty="0" smtClean="0">
                          <a:solidFill>
                            <a:schemeClr val="bg1">
                              <a:lumMod val="50000"/>
                            </a:schemeClr>
                          </a:solidFill>
                        </a:rPr>
                        <a:t>uitleg </a:t>
                      </a:r>
                      <a:r>
                        <a:rPr lang="nl-NL" sz="1000" baseline="0" dirty="0" smtClean="0">
                          <a:solidFill>
                            <a:schemeClr val="bg1">
                              <a:lumMod val="50000"/>
                            </a:schemeClr>
                          </a:solidFill>
                        </a:rPr>
                        <a:t> </a:t>
                      </a:r>
                      <a:r>
                        <a:rPr lang="nl-NL" sz="1000" dirty="0" smtClean="0">
                          <a:solidFill>
                            <a:schemeClr val="bg1">
                              <a:lumMod val="50000"/>
                            </a:schemeClr>
                          </a:solidFill>
                        </a:rPr>
                        <a:t>zaaier</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21-23</a:t>
                      </a:r>
                    </a:p>
                    <a:p>
                      <a:pPr algn="ctr"/>
                      <a:r>
                        <a:rPr lang="nl-NL" sz="1000" dirty="0" smtClean="0">
                          <a:solidFill>
                            <a:schemeClr val="bg1">
                              <a:lumMod val="50000"/>
                            </a:schemeClr>
                          </a:solidFill>
                        </a:rPr>
                        <a:t>de lamp</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24-25</a:t>
                      </a:r>
                    </a:p>
                    <a:p>
                      <a:pPr algn="ctr"/>
                      <a:r>
                        <a:rPr lang="nl-NL" sz="1000" dirty="0" smtClean="0">
                          <a:solidFill>
                            <a:schemeClr val="bg1">
                              <a:lumMod val="50000"/>
                            </a:schemeClr>
                          </a:solidFill>
                        </a:rPr>
                        <a:t>de</a:t>
                      </a:r>
                      <a:r>
                        <a:rPr lang="nl-NL" sz="1000" baseline="0" dirty="0" smtClean="0">
                          <a:solidFill>
                            <a:schemeClr val="bg1">
                              <a:lumMod val="50000"/>
                            </a:schemeClr>
                          </a:solidFill>
                        </a:rPr>
                        <a:t> maat</a:t>
                      </a:r>
                      <a:endParaRPr lang="nl-NL" sz="1000" dirty="0" smtClean="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26-29</a:t>
                      </a:r>
                    </a:p>
                    <a:p>
                      <a:pPr algn="ctr"/>
                      <a:r>
                        <a:rPr lang="nl-NL" sz="1000" dirty="0" smtClean="0">
                          <a:solidFill>
                            <a:schemeClr val="bg1">
                              <a:lumMod val="50000"/>
                            </a:schemeClr>
                          </a:solidFill>
                        </a:rPr>
                        <a:t>het wonder</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30-32</a:t>
                      </a:r>
                    </a:p>
                    <a:p>
                      <a:pPr algn="ctr"/>
                      <a:r>
                        <a:rPr lang="nl-NL" sz="1000" dirty="0" smtClean="0">
                          <a:solidFill>
                            <a:schemeClr val="bg1">
                              <a:lumMod val="50000"/>
                            </a:schemeClr>
                          </a:solidFill>
                        </a:rPr>
                        <a:t>Mosterdzaad</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35-41</a:t>
                      </a:r>
                    </a:p>
                    <a:p>
                      <a:pPr algn="ctr"/>
                      <a:r>
                        <a:rPr lang="nl-NL" sz="1000" dirty="0" smtClean="0">
                          <a:solidFill>
                            <a:schemeClr val="bg1">
                              <a:lumMod val="50000"/>
                            </a:schemeClr>
                          </a:solidFill>
                        </a:rPr>
                        <a:t>storm</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r>
            </a:tbl>
          </a:graphicData>
        </a:graphic>
      </p:graphicFrame>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1288"/>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230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val="1651740018"/>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3" name="Tekstvak 2"/>
          <p:cNvSpPr txBox="1"/>
          <p:nvPr/>
        </p:nvSpPr>
        <p:spPr>
          <a:xfrm>
            <a:off x="323528" y="276622"/>
            <a:ext cx="2268000" cy="923330"/>
          </a:xfrm>
          <a:prstGeom prst="rect">
            <a:avLst/>
          </a:prstGeom>
          <a:solidFill>
            <a:srgbClr val="FF6969"/>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Ezelin</a:t>
            </a:r>
          </a:p>
          <a:p>
            <a:pPr algn="ctr"/>
            <a:endParaRPr lang="nl-NL"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3275856" y="276622"/>
            <a:ext cx="2268000" cy="923330"/>
          </a:xfrm>
          <a:prstGeom prst="rect">
            <a:avLst/>
          </a:prstGeom>
          <a:solidFill>
            <a:schemeClr val="accent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Paardenhengst</a:t>
            </a:r>
          </a:p>
          <a:p>
            <a:pPr algn="ctr"/>
            <a:endParaRPr lang="nl-NL"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kstvak 8"/>
          <p:cNvSpPr txBox="1"/>
          <p:nvPr/>
        </p:nvSpPr>
        <p:spPr>
          <a:xfrm>
            <a:off x="6300192" y="260648"/>
            <a:ext cx="1368152" cy="923330"/>
          </a:xfrm>
          <a:prstGeom prst="rect">
            <a:avLst/>
          </a:prstGeom>
          <a:solidFill>
            <a:schemeClr val="bg2">
              <a:lumMod val="1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Muilezel</a:t>
            </a:r>
          </a:p>
          <a:p>
            <a:pPr algn="ct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kstvak 3"/>
          <p:cNvSpPr txBox="1"/>
          <p:nvPr/>
        </p:nvSpPr>
        <p:spPr>
          <a:xfrm>
            <a:off x="2555776" y="260648"/>
            <a:ext cx="720080" cy="769441"/>
          </a:xfrm>
          <a:prstGeom prst="rect">
            <a:avLst/>
          </a:prstGeom>
          <a:noFill/>
        </p:spPr>
        <p:txBody>
          <a:bodyPr wrap="square" rtlCol="0">
            <a:spAutoFit/>
          </a:bodyPr>
          <a:lstStyle/>
          <a:p>
            <a:pPr algn="ctr"/>
            <a:r>
              <a:rPr lang="nl-NL" sz="4400" b="1" dirty="0" smtClean="0">
                <a:latin typeface="Verdana" panose="020B0604030504040204" pitchFamily="34" charset="0"/>
                <a:ea typeface="Verdana" panose="020B0604030504040204" pitchFamily="34" charset="0"/>
                <a:cs typeface="Verdana" panose="020B0604030504040204" pitchFamily="34" charset="0"/>
              </a:rPr>
              <a:t>+</a:t>
            </a:r>
            <a:endParaRPr lang="nl-NL" sz="4400" b="1" dirty="0">
              <a:latin typeface="Verdana" panose="020B0604030504040204" pitchFamily="34" charset="0"/>
              <a:ea typeface="Verdana" panose="020B0604030504040204" pitchFamily="34" charset="0"/>
              <a:cs typeface="Verdana" panose="020B0604030504040204" pitchFamily="34" charset="0"/>
            </a:endParaRPr>
          </a:p>
        </p:txBody>
      </p:sp>
      <p:sp>
        <p:nvSpPr>
          <p:cNvPr id="10" name="Tekstvak 9"/>
          <p:cNvSpPr txBox="1"/>
          <p:nvPr/>
        </p:nvSpPr>
        <p:spPr>
          <a:xfrm>
            <a:off x="5580112" y="295275"/>
            <a:ext cx="720080" cy="769441"/>
          </a:xfrm>
          <a:prstGeom prst="rect">
            <a:avLst/>
          </a:prstGeom>
          <a:noFill/>
        </p:spPr>
        <p:txBody>
          <a:bodyPr wrap="square" rtlCol="0">
            <a:spAutoFit/>
          </a:bodyPr>
          <a:lstStyle/>
          <a:p>
            <a:pPr algn="ctr"/>
            <a:r>
              <a:rPr lang="nl-NL" sz="4400" b="1" dirty="0">
                <a:latin typeface="Verdana" panose="020B0604030504040204" pitchFamily="34" charset="0"/>
                <a:ea typeface="Verdana" panose="020B0604030504040204" pitchFamily="34" charset="0"/>
                <a:cs typeface="Verdana" panose="020B0604030504040204" pitchFamily="34" charset="0"/>
              </a:rPr>
              <a:t>=</a:t>
            </a:r>
            <a:endParaRPr lang="nl-NL" sz="4400" b="1" dirty="0">
              <a:latin typeface="Verdana" panose="020B0604030504040204" pitchFamily="34" charset="0"/>
              <a:ea typeface="Verdana" panose="020B0604030504040204" pitchFamily="34" charset="0"/>
              <a:cs typeface="Verdana" panose="020B0604030504040204" pitchFamily="34" charset="0"/>
            </a:endParaRPr>
          </a:p>
        </p:txBody>
      </p:sp>
      <p:sp>
        <p:nvSpPr>
          <p:cNvPr id="11" name="Tekstvak 10"/>
          <p:cNvSpPr txBox="1"/>
          <p:nvPr/>
        </p:nvSpPr>
        <p:spPr>
          <a:xfrm>
            <a:off x="323528" y="3225750"/>
            <a:ext cx="2268000" cy="923330"/>
          </a:xfrm>
          <a:prstGeom prst="rect">
            <a:avLst/>
          </a:prstGeom>
          <a:solidFill>
            <a:srgbClr val="FF6969"/>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a:solidFill>
                  <a:schemeClr val="tx1"/>
                </a:solidFill>
                <a:latin typeface="Verdana" panose="020B0604030504040204" pitchFamily="34" charset="0"/>
                <a:ea typeface="Verdana" panose="020B0604030504040204" pitchFamily="34" charset="0"/>
                <a:cs typeface="Verdana" panose="020B0604030504040204" pitchFamily="34" charset="0"/>
              </a:rPr>
              <a:t>P</a:t>
            </a: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aardenmerrie</a:t>
            </a:r>
          </a:p>
          <a:p>
            <a:pPr algn="ctr"/>
            <a:endParaRPr lang="nl-NL"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kstvak 11"/>
          <p:cNvSpPr txBox="1"/>
          <p:nvPr/>
        </p:nvSpPr>
        <p:spPr>
          <a:xfrm>
            <a:off x="3275856" y="3225750"/>
            <a:ext cx="2268000" cy="923330"/>
          </a:xfrm>
          <a:prstGeom prst="rect">
            <a:avLst/>
          </a:prstGeom>
          <a:solidFill>
            <a:schemeClr val="accent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err="1">
                <a:solidFill>
                  <a:schemeClr val="tx1"/>
                </a:solidFill>
                <a:latin typeface="Verdana" panose="020B0604030504040204" pitchFamily="34" charset="0"/>
                <a:ea typeface="Verdana" panose="020B0604030504040204" pitchFamily="34" charset="0"/>
                <a:cs typeface="Verdana" panose="020B0604030504040204" pitchFamily="34" charset="0"/>
              </a:rPr>
              <a:t>E</a:t>
            </a:r>
            <a:r>
              <a:rPr lang="nl-NL"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zelshengst</a:t>
            </a:r>
            <a:endPar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endParaRPr lang="nl-NL"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kstvak 12"/>
          <p:cNvSpPr txBox="1"/>
          <p:nvPr/>
        </p:nvSpPr>
        <p:spPr>
          <a:xfrm>
            <a:off x="6300192" y="3209776"/>
            <a:ext cx="1368152" cy="923330"/>
          </a:xfrm>
          <a:prstGeom prst="rect">
            <a:avLst/>
          </a:prstGeom>
          <a:solidFill>
            <a:schemeClr val="bg2">
              <a:lumMod val="1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Muildier</a:t>
            </a:r>
          </a:p>
          <a:p>
            <a:pPr algn="ct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kstvak 13"/>
          <p:cNvSpPr txBox="1"/>
          <p:nvPr/>
        </p:nvSpPr>
        <p:spPr>
          <a:xfrm>
            <a:off x="2555776" y="3209776"/>
            <a:ext cx="720080" cy="769441"/>
          </a:xfrm>
          <a:prstGeom prst="rect">
            <a:avLst/>
          </a:prstGeom>
          <a:noFill/>
        </p:spPr>
        <p:txBody>
          <a:bodyPr wrap="square" rtlCol="0">
            <a:spAutoFit/>
          </a:bodyPr>
          <a:lstStyle/>
          <a:p>
            <a:pPr algn="ctr"/>
            <a:r>
              <a:rPr lang="nl-NL" sz="4400" b="1" dirty="0" smtClean="0">
                <a:latin typeface="Verdana" panose="020B0604030504040204" pitchFamily="34" charset="0"/>
                <a:ea typeface="Verdana" panose="020B0604030504040204" pitchFamily="34" charset="0"/>
                <a:cs typeface="Verdana" panose="020B0604030504040204" pitchFamily="34" charset="0"/>
              </a:rPr>
              <a:t>+</a:t>
            </a:r>
            <a:endParaRPr lang="nl-NL" sz="4400" b="1" dirty="0">
              <a:latin typeface="Verdana" panose="020B0604030504040204" pitchFamily="34" charset="0"/>
              <a:ea typeface="Verdana" panose="020B0604030504040204" pitchFamily="34" charset="0"/>
              <a:cs typeface="Verdana" panose="020B0604030504040204" pitchFamily="34" charset="0"/>
            </a:endParaRPr>
          </a:p>
        </p:txBody>
      </p:sp>
      <p:sp>
        <p:nvSpPr>
          <p:cNvPr id="15" name="Tekstvak 14"/>
          <p:cNvSpPr txBox="1"/>
          <p:nvPr/>
        </p:nvSpPr>
        <p:spPr>
          <a:xfrm>
            <a:off x="5580112" y="3244403"/>
            <a:ext cx="720080" cy="769441"/>
          </a:xfrm>
          <a:prstGeom prst="rect">
            <a:avLst/>
          </a:prstGeom>
          <a:noFill/>
        </p:spPr>
        <p:txBody>
          <a:bodyPr wrap="square" rtlCol="0">
            <a:spAutoFit/>
          </a:bodyPr>
          <a:lstStyle/>
          <a:p>
            <a:pPr algn="ctr"/>
            <a:r>
              <a:rPr lang="nl-NL" sz="4400" b="1" dirty="0">
                <a:latin typeface="Verdana" panose="020B0604030504040204" pitchFamily="34" charset="0"/>
                <a:ea typeface="Verdana" panose="020B0604030504040204" pitchFamily="34" charset="0"/>
                <a:cs typeface="Verdana" panose="020B0604030504040204" pitchFamily="34" charset="0"/>
              </a:rPr>
              <a:t>=</a:t>
            </a:r>
            <a:endParaRPr lang="nl-NL" sz="4400" b="1" dirty="0">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https://bin.snmmd.nl/m/m1dyt5fwl2ks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112" y="999629"/>
            <a:ext cx="2501807" cy="18763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G_08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3861248"/>
            <a:ext cx="2401382"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536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additive="base">
                                        <p:cTn id="30" dur="500" fill="hold"/>
                                        <p:tgtEl>
                                          <p:spTgt spid="1026"/>
                                        </p:tgtEl>
                                        <p:attrNameLst>
                                          <p:attrName>ppt_x</p:attrName>
                                        </p:attrNameLst>
                                      </p:cBhvr>
                                      <p:tavLst>
                                        <p:tav tm="0">
                                          <p:val>
                                            <p:strVal val="#ppt_x"/>
                                          </p:val>
                                        </p:tav>
                                        <p:tav tm="100000">
                                          <p:val>
                                            <p:strVal val="#ppt_x"/>
                                          </p:val>
                                        </p:tav>
                                      </p:tavLst>
                                    </p:anim>
                                    <p:anim calcmode="lin" valueType="num">
                                      <p:cBhvr additive="base">
                                        <p:cTn id="3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1000"/>
                            </p:stCondLst>
                            <p:childTnLst>
                              <p:par>
                                <p:cTn id="43" presetID="2" presetClass="entr" presetSubtype="4"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par>
                          <p:cTn id="51" fill="hold">
                            <p:stCondLst>
                              <p:cond delay="2000"/>
                            </p:stCondLst>
                            <p:childTnLst>
                              <p:par>
                                <p:cTn id="52" presetID="2" presetClass="entr" presetSubtype="4"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par>
                          <p:cTn id="56" fill="hold">
                            <p:stCondLst>
                              <p:cond delay="2500"/>
                            </p:stCondLst>
                            <p:childTnLst>
                              <p:par>
                                <p:cTn id="57" presetID="2" presetClass="entr" presetSubtype="4" fill="hold" nodeType="afterEffect">
                                  <p:stCondLst>
                                    <p:cond delay="0"/>
                                  </p:stCondLst>
                                  <p:childTnLst>
                                    <p:set>
                                      <p:cBhvr>
                                        <p:cTn id="58" dur="1" fill="hold">
                                          <p:stCondLst>
                                            <p:cond delay="0"/>
                                          </p:stCondLst>
                                        </p:cTn>
                                        <p:tgtEl>
                                          <p:spTgt spid="1028"/>
                                        </p:tgtEl>
                                        <p:attrNameLst>
                                          <p:attrName>style.visibility</p:attrName>
                                        </p:attrNameLst>
                                      </p:cBhvr>
                                      <p:to>
                                        <p:strVal val="visible"/>
                                      </p:to>
                                    </p:set>
                                    <p:anim calcmode="lin" valueType="num">
                                      <p:cBhvr additive="base">
                                        <p:cTn id="59" dur="500" fill="hold"/>
                                        <p:tgtEl>
                                          <p:spTgt spid="1028"/>
                                        </p:tgtEl>
                                        <p:attrNameLst>
                                          <p:attrName>ppt_x</p:attrName>
                                        </p:attrNameLst>
                                      </p:cBhvr>
                                      <p:tavLst>
                                        <p:tav tm="0">
                                          <p:val>
                                            <p:strVal val="#ppt_x"/>
                                          </p:val>
                                        </p:tav>
                                        <p:tav tm="100000">
                                          <p:val>
                                            <p:strVal val="#ppt_x"/>
                                          </p:val>
                                        </p:tav>
                                      </p:tavLst>
                                    </p:anim>
                                    <p:anim calcmode="lin" valueType="num">
                                      <p:cBhvr additive="base">
                                        <p:cTn id="6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4" grpId="0"/>
      <p:bldP spid="10" grpId="0"/>
      <p:bldP spid="11" grpId="0" animBg="1"/>
      <p:bldP spid="12" grpId="0" animBg="1"/>
      <p:bldP spid="13" grpId="0" animBg="1"/>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val="418512938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4098" name="Picture 2" descr="Afbeeldingsresultaat voor jewish messiah on horseback"/>
          <p:cNvPicPr>
            <a:picLocks noChangeAspect="1" noChangeArrowheads="1"/>
          </p:cNvPicPr>
          <p:nvPr/>
        </p:nvPicPr>
        <p:blipFill rotWithShape="1">
          <a:blip r:embed="rId3">
            <a:extLst>
              <a:ext uri="{28A0092B-C50C-407E-A947-70E740481C1C}">
                <a14:useLocalDpi xmlns:a14="http://schemas.microsoft.com/office/drawing/2010/main" val="0"/>
              </a:ext>
            </a:extLst>
          </a:blip>
          <a:srcRect t="10308" b="6253"/>
          <a:stretch/>
        </p:blipFill>
        <p:spPr bwMode="auto">
          <a:xfrm>
            <a:off x="14288" y="-27384"/>
            <a:ext cx="4680000" cy="58281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3.chabad.org/media/images/824/ezcE82491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904" y="-27384"/>
            <a:ext cx="4428000" cy="5828192"/>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p:cNvSpPr txBox="1"/>
          <p:nvPr/>
        </p:nvSpPr>
        <p:spPr>
          <a:xfrm>
            <a:off x="4705904" y="-21435"/>
            <a:ext cx="4464000" cy="369332"/>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 een muildier komst in sjalom</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kstvak 16"/>
          <p:cNvSpPr txBox="1"/>
          <p:nvPr/>
        </p:nvSpPr>
        <p:spPr>
          <a:xfrm>
            <a:off x="0" y="-25400"/>
            <a:ext cx="4680000" cy="369332"/>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 een paard komst om te richten</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kstvak 17"/>
          <p:cNvSpPr txBox="1"/>
          <p:nvPr/>
        </p:nvSpPr>
        <p:spPr>
          <a:xfrm>
            <a:off x="4690616" y="5435932"/>
            <a:ext cx="4464000" cy="369332"/>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Massiach</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ben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Joseef</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Tekstvak 18"/>
          <p:cNvSpPr txBox="1"/>
          <p:nvPr/>
        </p:nvSpPr>
        <p:spPr>
          <a:xfrm>
            <a:off x="-11112" y="5445224"/>
            <a:ext cx="4680000" cy="369332"/>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Massiach</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ben David</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68034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52436"/>
            <a:ext cx="9242426" cy="667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el 5"/>
          <p:cNvGraphicFramePr>
            <a:graphicFrameLocks noGrp="1"/>
          </p:cNvGraphicFramePr>
          <p:nvPr>
            <p:extLst>
              <p:ext uri="{D42A27DB-BD31-4B8C-83A1-F6EECF244321}">
                <p14:modId xmlns:p14="http://schemas.microsoft.com/office/powerpoint/2010/main" val="1104999425"/>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4581128"/>
            <a:ext cx="9255126"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8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647974"/>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11: </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dicht bij Jeruzalem kwamen, bij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Betfage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aan de ​Olijfberg, zond Hij twee van zijn discipelen uit,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hebinnenkomt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zult gij een veulen vastgebonden vinden, waarop nog nooit een mens heeft gezeten; maakt het los en brengt het hier.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iemand tot 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Gaat naar het dorp, dat tegenover u ligt, en terstond, als gij er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u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zegt: Wat doet gij daar? zegt dan: De Here heeft het nodig en terstond zendt Hij het weder hierheen.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gingen heen en vonden een veulen vastgebonden bij de deur buiten aan de ​weg, en zij maakten het los.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sommigen van degenen, die daar stonden, zeiden tot hen: Wat doet gij daar, dat gij dat veulen losmaakt?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spraken tot hen, zoals ​Jezus​ gezegd had, en zij lieten hen begaan.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het veulen tot ​Jezus​ en legden hun klederen daarop en Hij ging erop zitten.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velen spreidden hun klederen op de weg en anderen groen, dat zij van het veld plukten.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die voorgingen en die volgden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riepen: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Hosanna</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Gezegend Hij, die komt in de naam des Heren;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gezegend het komende rijk van onze vader ​David;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Hosanna in de hoogste hemelen</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b="1" dirty="0">
                <a:solidFill>
                  <a:schemeClr val="bg1"/>
                </a:solidFill>
                <a:latin typeface="Times New Roman" panose="02020603050405020304" pitchFamily="18" charset="0"/>
                <a:cs typeface="Times New Roman" panose="02020603050405020304" pitchFamily="18" charset="0"/>
              </a:rPr>
              <a:t> Ὡσαννὰ ἐν τοῖς ὑψίστοις</a:t>
            </a:r>
            <a:r>
              <a:rPr lang="el-GR" dirty="0">
                <a:solidFill>
                  <a:schemeClr val="bg1"/>
                </a:solidFill>
              </a:rPr>
              <a:t>.</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hosanna en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tois</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hupsistois</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Hij kwam te Jeruzalem in de tempel. En nadat Hij rondom alles overzien had, vertrok Hij, toen het reeds laat op de dag was, naar </a:t>
            </a:r>
            <a:r>
              <a:rPr lang="nl-NL" sz="8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met de twaalven.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volgende dag, toen zij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werd Hij hongerig.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van verre een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zag, die bladeren had, ging Hij daarheen om te zien of Hij er ook iets aan vinden zou. En erbij gekomen, vond Hij er niets aan dan bladeren; want het was de tijd niet voor ​vijgen.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Nooit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ete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meer iemand vrucht van u in eeuwigheid! En zijn discipelen hoorden het.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te Jeruzalem.</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ging de ​tempel​ binnen en begon hen, die in de ​tempel​ verkochten en kochten, uit te drijven en de tafels der wisselaars en de stoelen van hen, die de duiven verkochten, keerde Hij om,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liet niet toe, dat iemand enig voorwerp door de tempel droeg;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leerde en sprak tot hen: Staat er niet geschreven, dat mijn huis een bedehuis zal heten voor alle volken?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gij hebt het tot een rovershol gemaakt.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hoorden het en zochten, hoe zij Hem zouden kunnen ombrengen, want zij waren bevreesd voor Hem, omdat de gehele schare versteld stond over zijn leer.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het laat werd, gingen zij de stad uit, naar buiten.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des morgens vroeg langs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zagen zij, dat hij van de wortel af verdord was.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​Petrus​ herinnerde het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​Rabbi, zie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Gij vervloekt hebt, is verdord.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Hebt geloof in God.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tot deze berg zou zeggen, hef u op en werp u in de zee, en in zijn ​hart​ niet zou twijfelen, maar geloven, dat hetgeen hij zegt geschiedt, het zal hem geschieden.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Daarom zeg Ik u, al wat gij ​bidt​ en begeert, gelooft, dat gij het hebt ontvangen, en het zal geschieden.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gij staat te ​bidden, ​vergeeft​ wat gij tegen iemand mocht hebben, opdat ook uw Vader in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4173679131"/>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cxnSp>
        <p:nvCxnSpPr>
          <p:cNvPr id="7" name="Rechte verbindingslijn 6"/>
          <p:cNvCxnSpPr/>
          <p:nvPr/>
        </p:nvCxnSpPr>
        <p:spPr>
          <a:xfrm>
            <a:off x="1115616" y="4581128"/>
            <a:ext cx="12961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50" y="2736850"/>
            <a:ext cx="930910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96" y="4629547"/>
            <a:ext cx="9407526"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hthoek 11"/>
          <p:cNvSpPr/>
          <p:nvPr/>
        </p:nvSpPr>
        <p:spPr>
          <a:xfrm>
            <a:off x="395536" y="620688"/>
            <a:ext cx="4824536" cy="1728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nchor="ctr">
            <a:spAutoFit/>
          </a:bodyPr>
          <a:lstStyle/>
          <a:p>
            <a:pPr algn="ctr"/>
            <a:r>
              <a:rPr lang="en-US" sz="32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Hosjana</a:t>
            </a:r>
            <a:r>
              <a:rPr lang="en-US"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2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Rabbah</a:t>
            </a:r>
            <a:endParaRPr lang="en-US"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US"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a:t>
            </a:r>
            <a:r>
              <a:rPr lang="en-US" sz="32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grote</a:t>
            </a:r>
            <a:r>
              <a:rPr lang="en-US"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hosanna</a:t>
            </a:r>
            <a:r>
              <a:rPr lang="en-US"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3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hthoek 9"/>
          <p:cNvSpPr/>
          <p:nvPr/>
        </p:nvSpPr>
        <p:spPr>
          <a:xfrm>
            <a:off x="5724128" y="620688"/>
            <a:ext cx="2810706" cy="163121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KJV/ NAS: Hosanna </a:t>
            </a: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highest</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NV: </a:t>
            </a:r>
            <a:r>
              <a:rPr lang="nl-NL" sz="2000" dirty="0">
                <a:latin typeface="Verdana" panose="020B0604030504040204" pitchFamily="34" charset="0"/>
                <a:ea typeface="Verdana" panose="020B0604030504040204" pitchFamily="34" charset="0"/>
                <a:cs typeface="Verdana" panose="020B0604030504040204" pitchFamily="34" charset="0"/>
              </a:rPr>
              <a:t>hosanna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r>
              <a:rPr lang="nl-NL" sz="2000" dirty="0" smtClean="0">
                <a:latin typeface="Verdana" panose="020B0604030504040204" pitchFamily="34" charset="0"/>
                <a:ea typeface="Verdana" panose="020B0604030504040204" pitchFamily="34" charset="0"/>
                <a:cs typeface="Verdana" panose="020B0604030504040204" pitchFamily="34" charset="0"/>
              </a:rPr>
              <a:t>in </a:t>
            </a:r>
            <a:r>
              <a:rPr lang="nl-NL" sz="2000" dirty="0">
                <a:latin typeface="Verdana" panose="020B0604030504040204" pitchFamily="34" charset="0"/>
                <a:ea typeface="Verdana" panose="020B0604030504040204" pitchFamily="34" charset="0"/>
                <a:cs typeface="Verdana" panose="020B0604030504040204" pitchFamily="34" charset="0"/>
              </a:rPr>
              <a:t>den hoge</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02319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3"/>
                                        </p:tgtEl>
                                        <p:attrNameLst>
                                          <p:attrName>style.visibility</p:attrName>
                                        </p:attrNameLst>
                                      </p:cBhvr>
                                      <p:to>
                                        <p:strVal val="visible"/>
                                      </p:to>
                                    </p:set>
                                    <p:anim calcmode="lin" valueType="num">
                                      <p:cBhvr additive="base">
                                        <p:cTn id="13" dur="500" fill="hold"/>
                                        <p:tgtEl>
                                          <p:spTgt spid="3073"/>
                                        </p:tgtEl>
                                        <p:attrNameLst>
                                          <p:attrName>ppt_x</p:attrName>
                                        </p:attrNameLst>
                                      </p:cBhvr>
                                      <p:tavLst>
                                        <p:tav tm="0">
                                          <p:val>
                                            <p:strVal val="#ppt_x"/>
                                          </p:val>
                                        </p:tav>
                                        <p:tav tm="100000">
                                          <p:val>
                                            <p:strVal val="#ppt_x"/>
                                          </p:val>
                                        </p:tav>
                                      </p:tavLst>
                                    </p:anim>
                                    <p:anim calcmode="lin" valueType="num">
                                      <p:cBhvr additive="base">
                                        <p:cTn id="14" dur="500" fill="hold"/>
                                        <p:tgtEl>
                                          <p:spTgt spid="30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fbeeldingsresultaat voor day 7 sukkot  lulav kotel"/>
          <p:cNvPicPr>
            <a:picLocks noChangeAspect="1" noChangeArrowheads="1"/>
          </p:cNvPicPr>
          <p:nvPr/>
        </p:nvPicPr>
        <p:blipFill rotWithShape="1">
          <a:blip r:embed="rId3">
            <a:extLst>
              <a:ext uri="{28A0092B-C50C-407E-A947-70E740481C1C}">
                <a14:useLocalDpi xmlns:a14="http://schemas.microsoft.com/office/drawing/2010/main" val="0"/>
              </a:ext>
            </a:extLst>
          </a:blip>
          <a:srcRect l="6065" r="2905"/>
          <a:stretch/>
        </p:blipFill>
        <p:spPr bwMode="auto">
          <a:xfrm>
            <a:off x="-2604" y="11970"/>
            <a:ext cx="9146604" cy="565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2411760" y="1673513"/>
            <a:ext cx="5238328" cy="1323439"/>
          </a:xfrm>
          <a:prstGeom prst="rect">
            <a:avLst/>
          </a:prstGeom>
          <a:solidFill>
            <a:srgbClr val="C00000"/>
          </a:solid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Psalm 118:25 </a:t>
            </a:r>
          </a:p>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“Och</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geef toch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heil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he-IL" sz="2000" b="1" dirty="0">
                <a:solidFill>
                  <a:schemeClr val="bg1"/>
                </a:solidFill>
                <a:latin typeface="Verdana" panose="020B0604030504040204" pitchFamily="34" charset="0"/>
                <a:ea typeface="Verdana" panose="020B0604030504040204" pitchFamily="34" charset="0"/>
                <a:cs typeface="Verdana" panose="020B0604030504040204" pitchFamily="34" charset="0"/>
              </a:rPr>
              <a:t>אָנָּא יְהוָה הוֹשִׁיעָה</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ana</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JHWH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hosjiah</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och</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geef toch voorspoed!</a:t>
            </a:r>
            <a:endParaRPr lang="nl-NL" sz="2000" b="0" i="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2456898214"/>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3" name="Rechthoek 2"/>
          <p:cNvSpPr/>
          <p:nvPr/>
        </p:nvSpPr>
        <p:spPr>
          <a:xfrm>
            <a:off x="107504" y="89337"/>
            <a:ext cx="3852000" cy="132343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a:spAutoFit/>
          </a:bodyPr>
          <a:lstStyle/>
          <a:p>
            <a:pPr algn="ctr"/>
            <a:r>
              <a:rPr lang="en-US"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Hosjana</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Rabbah</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Ana Adonai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Hosjia’na</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ct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Redt</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ons</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Adonai</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pPr algn="ctr"/>
            <a:r>
              <a:rPr lang="nl-NL" sz="2000" i="1" dirty="0" err="1"/>
              <a:t>ana</a:t>
            </a:r>
            <a:r>
              <a:rPr lang="nl-NL" sz="2000" i="1" dirty="0"/>
              <a:t> YHVH </a:t>
            </a:r>
            <a:r>
              <a:rPr lang="nl-NL" sz="2000" i="1" dirty="0" err="1"/>
              <a:t>hoshiah</a:t>
            </a:r>
            <a:r>
              <a:rPr lang="nl-NL" sz="2000" i="1" dirty="0"/>
              <a:t> na</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p:cNvSpPr/>
          <p:nvPr/>
        </p:nvSpPr>
        <p:spPr>
          <a:xfrm>
            <a:off x="936496" y="3249232"/>
            <a:ext cx="8100000" cy="2268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Joh.7: 37 </a:t>
            </a:r>
            <a:r>
              <a:rPr lang="nl-NL" sz="2000"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Ën</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op de laatste, de grote dag van het feest, stond ​Jezus​ en riep, zeggende: Indien iemand dorst heeft, hij kome tot Mij en </a:t>
            </a:r>
            <a:r>
              <a:rPr lang="nl-NL" sz="2000" i="1" dirty="0" err="1">
                <a:solidFill>
                  <a:schemeClr val="bg1"/>
                </a:solidFill>
                <a:latin typeface="Verdana" panose="020B0604030504040204" pitchFamily="34" charset="0"/>
                <a:ea typeface="Verdana" panose="020B0604030504040204" pitchFamily="34" charset="0"/>
                <a:cs typeface="Verdana" panose="020B0604030504040204" pitchFamily="34" charset="0"/>
              </a:rPr>
              <a:t>drinke</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i="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Wie in Mij gelooft, gelijk de Schrift zegt, stromen van levend water zullen uit zijn binnenste vloeien.</a:t>
            </a:r>
            <a:r>
              <a:rPr lang="nl-NL" sz="2000" i="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Dit </a:t>
            </a:r>
            <a:r>
              <a:rPr lang="nl-NL" sz="2000" i="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 Hij van de ​Geest, welke zij, die tot geloof in Hem kwamen, ontvangen zouden; want de ​Geest​ was er nog niet, omdat ​Jezus​ nog niet </a:t>
            </a: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verheerlijkt was.”</a:t>
            </a:r>
            <a:endPar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39989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1736" y="722316"/>
            <a:ext cx="9144000" cy="1452398"/>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b="1" dirty="0" smtClean="0">
                <a:latin typeface="Verdana" panose="020B0604030504040204" pitchFamily="34" charset="0"/>
                <a:ea typeface="Verdana" panose="020B0604030504040204" pitchFamily="34" charset="0"/>
                <a:cs typeface="Verdana" panose="020B0604030504040204" pitchFamily="34" charset="0"/>
              </a:rPr>
              <a:t>VERLOST UIT MITSRAIM</a:t>
            </a:r>
          </a:p>
          <a:p>
            <a:r>
              <a:rPr lang="nl-NL" dirty="0" smtClean="0">
                <a:latin typeface="Verdana" panose="020B0604030504040204" pitchFamily="34" charset="0"/>
                <a:ea typeface="Verdana" panose="020B0604030504040204" pitchFamily="34" charset="0"/>
                <a:cs typeface="Verdana" panose="020B0604030504040204" pitchFamily="34" charset="0"/>
              </a:rPr>
              <a:t>Ex.14:</a:t>
            </a:r>
            <a:r>
              <a:rPr lang="nl-NL" baseline="30000" dirty="0">
                <a:latin typeface="Verdana" panose="020B0604030504040204" pitchFamily="34" charset="0"/>
                <a:ea typeface="Verdana" panose="020B0604030504040204" pitchFamily="34" charset="0"/>
                <a:cs typeface="Verdana" panose="020B0604030504040204" pitchFamily="34" charset="0"/>
              </a:rPr>
              <a:t> 29</a:t>
            </a:r>
            <a:r>
              <a:rPr lang="nl-NL" dirty="0">
                <a:latin typeface="Verdana" panose="020B0604030504040204" pitchFamily="34" charset="0"/>
                <a:ea typeface="Verdana" panose="020B0604030504040204" pitchFamily="34" charset="0"/>
                <a:cs typeface="Verdana" panose="020B0604030504040204" pitchFamily="34" charset="0"/>
              </a:rPr>
              <a:t>Maar de Israëlieten gingen op het droge midden door de zee en de wateren waren hun rechts en links als een muur. </a:t>
            </a:r>
            <a:r>
              <a:rPr lang="nl-NL" baseline="30000" dirty="0">
                <a:latin typeface="Verdana" panose="020B0604030504040204" pitchFamily="34" charset="0"/>
                <a:ea typeface="Verdana" panose="020B0604030504040204" pitchFamily="34" charset="0"/>
                <a:cs typeface="Verdana" panose="020B0604030504040204" pitchFamily="34" charset="0"/>
              </a:rPr>
              <a:t>30</a:t>
            </a:r>
            <a:r>
              <a:rPr lang="nl-NL" dirty="0">
                <a:latin typeface="Verdana" panose="020B0604030504040204" pitchFamily="34" charset="0"/>
                <a:ea typeface="Verdana" panose="020B0604030504040204" pitchFamily="34" charset="0"/>
                <a:cs typeface="Verdana" panose="020B0604030504040204" pitchFamily="34" charset="0"/>
              </a:rPr>
              <a:t>Zo verloste </a:t>
            </a:r>
            <a:r>
              <a:rPr lang="nl-NL" dirty="0" smtClean="0">
                <a:latin typeface="Verdana" panose="020B0604030504040204" pitchFamily="34" charset="0"/>
                <a:ea typeface="Verdana" panose="020B0604030504040204" pitchFamily="34" charset="0"/>
                <a:cs typeface="Verdana" panose="020B0604030504040204" pitchFamily="34" charset="0"/>
              </a:rPr>
              <a:t>[</a:t>
            </a:r>
            <a:r>
              <a:rPr lang="he-IL" dirty="0">
                <a:latin typeface="Verdana" panose="020B0604030504040204" pitchFamily="34" charset="0"/>
                <a:ea typeface="Verdana" panose="020B0604030504040204" pitchFamily="34" charset="0"/>
                <a:cs typeface="Verdana" panose="020B0604030504040204" pitchFamily="34" charset="0"/>
              </a:rPr>
              <a:t>ו</a:t>
            </a:r>
            <a:r>
              <a:rPr lang="he-IL" b="1" dirty="0">
                <a:latin typeface="Verdana" panose="020B0604030504040204" pitchFamily="34" charset="0"/>
                <a:ea typeface="Verdana" panose="020B0604030504040204" pitchFamily="34" charset="0"/>
                <a:cs typeface="+mj-cs"/>
              </a:rPr>
              <a:t>ַיּוֹשַׁע</a:t>
            </a:r>
            <a:r>
              <a:rPr lang="he-IL" dirty="0">
                <a:latin typeface="Verdana" panose="020B0604030504040204" pitchFamily="34" charset="0"/>
                <a:ea typeface="Verdana" panose="020B0604030504040204" pitchFamily="34" charset="0"/>
                <a:cs typeface="Verdana" panose="020B0604030504040204" pitchFamily="34" charset="0"/>
              </a:rPr>
              <a:t> </a:t>
            </a:r>
            <a:r>
              <a:rPr lang="nl-NL" dirty="0" smtClean="0">
                <a:latin typeface="Verdana" panose="020B0604030504040204" pitchFamily="34" charset="0"/>
                <a:ea typeface="Verdana" panose="020B0604030504040204" pitchFamily="34" charset="0"/>
                <a:cs typeface="Verdana" panose="020B0604030504040204" pitchFamily="34" charset="0"/>
              </a:rPr>
              <a:t>– </a:t>
            </a:r>
            <a:r>
              <a:rPr lang="nl-NL" dirty="0" err="1" smtClean="0">
                <a:latin typeface="Verdana" panose="020B0604030504040204" pitchFamily="34" charset="0"/>
                <a:ea typeface="Verdana" panose="020B0604030504040204" pitchFamily="34" charset="0"/>
                <a:cs typeface="Verdana" panose="020B0604030504040204" pitchFamily="34" charset="0"/>
              </a:rPr>
              <a:t>wa</a:t>
            </a:r>
            <a:r>
              <a:rPr lang="nl-NL" dirty="0" smtClean="0">
                <a:latin typeface="Verdana" panose="020B0604030504040204" pitchFamily="34" charset="0"/>
                <a:ea typeface="Verdana" panose="020B0604030504040204" pitchFamily="34" charset="0"/>
                <a:cs typeface="Verdana" panose="020B0604030504040204" pitchFamily="34" charset="0"/>
              </a:rPr>
              <a:t> </a:t>
            </a:r>
            <a:r>
              <a:rPr lang="nl-NL" dirty="0" err="1" smtClean="0">
                <a:latin typeface="Verdana" panose="020B0604030504040204" pitchFamily="34" charset="0"/>
                <a:ea typeface="Verdana" panose="020B0604030504040204" pitchFamily="34" charset="0"/>
                <a:cs typeface="Verdana" panose="020B0604030504040204" pitchFamily="34" charset="0"/>
              </a:rPr>
              <a:t>josja</a:t>
            </a:r>
            <a:r>
              <a:rPr lang="nl-NL" dirty="0" smtClean="0">
                <a:latin typeface="Verdana" panose="020B0604030504040204" pitchFamily="34" charset="0"/>
                <a:ea typeface="Verdana" panose="020B0604030504040204" pitchFamily="34" charset="0"/>
                <a:cs typeface="Verdana" panose="020B0604030504040204" pitchFamily="34" charset="0"/>
              </a:rPr>
              <a:t>] de</a:t>
            </a:r>
            <a:r>
              <a:rPr lang="nl-NL" dirty="0">
                <a:latin typeface="Verdana" panose="020B0604030504040204" pitchFamily="34" charset="0"/>
                <a:ea typeface="Verdana" panose="020B0604030504040204" pitchFamily="34" charset="0"/>
                <a:cs typeface="Verdana" panose="020B0604030504040204" pitchFamily="34" charset="0"/>
              </a:rPr>
              <a:t> </a:t>
            </a:r>
            <a:r>
              <a:rPr lang="nl-NL" cap="small" dirty="0">
                <a:latin typeface="Verdana" panose="020B0604030504040204" pitchFamily="34" charset="0"/>
                <a:ea typeface="Verdana" panose="020B0604030504040204" pitchFamily="34" charset="0"/>
                <a:cs typeface="Verdana" panose="020B0604030504040204" pitchFamily="34" charset="0"/>
              </a:rPr>
              <a:t>Here</a:t>
            </a:r>
            <a:r>
              <a:rPr lang="nl-NL" dirty="0">
                <a:latin typeface="Verdana" panose="020B0604030504040204" pitchFamily="34" charset="0"/>
                <a:ea typeface="Verdana" panose="020B0604030504040204" pitchFamily="34" charset="0"/>
                <a:cs typeface="Verdana" panose="020B0604030504040204" pitchFamily="34" charset="0"/>
              </a:rPr>
              <a:t> op die dag de Israëlieten uit de macht der Egyptenaren</a:t>
            </a:r>
            <a:r>
              <a:rPr lang="nl-NL" dirty="0" smtClean="0">
                <a:latin typeface="Verdana" panose="020B0604030504040204" pitchFamily="34" charset="0"/>
                <a:ea typeface="Verdana" panose="020B0604030504040204" pitchFamily="34" charset="0"/>
                <a:cs typeface="Verdana" panose="020B0604030504040204" pitchFamily="34" charset="0"/>
              </a:rPr>
              <a:t>.</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3213786959"/>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7" name="Rechthoek 6"/>
          <p:cNvSpPr/>
          <p:nvPr/>
        </p:nvSpPr>
        <p:spPr>
          <a:xfrm>
            <a:off x="-11112" y="1893561"/>
            <a:ext cx="9144000" cy="178756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b="1" dirty="0" smtClean="0">
                <a:latin typeface="Verdana" panose="020B0604030504040204" pitchFamily="34" charset="0"/>
                <a:ea typeface="Verdana" panose="020B0604030504040204" pitchFamily="34" charset="0"/>
                <a:cs typeface="Verdana" panose="020B0604030504040204" pitchFamily="34" charset="0"/>
              </a:rPr>
              <a:t>VERLOST VAN UW VIJANDEN</a:t>
            </a:r>
          </a:p>
          <a:p>
            <a:r>
              <a:rPr lang="nl-NL" dirty="0" smtClean="0">
                <a:latin typeface="Verdana" panose="020B0604030504040204" pitchFamily="34" charset="0"/>
                <a:ea typeface="Verdana" panose="020B0604030504040204" pitchFamily="34" charset="0"/>
                <a:cs typeface="Verdana" panose="020B0604030504040204" pitchFamily="34" charset="0"/>
              </a:rPr>
              <a:t>Num.10: </a:t>
            </a:r>
            <a:r>
              <a:rPr lang="nl-NL" baseline="30000" dirty="0">
                <a:latin typeface="Verdana" panose="020B0604030504040204" pitchFamily="34" charset="0"/>
                <a:ea typeface="Verdana" panose="020B0604030504040204" pitchFamily="34" charset="0"/>
                <a:cs typeface="Verdana" panose="020B0604030504040204" pitchFamily="34" charset="0"/>
              </a:rPr>
              <a:t>9</a:t>
            </a:r>
            <a:r>
              <a:rPr lang="nl-NL" dirty="0">
                <a:latin typeface="Verdana" panose="020B0604030504040204" pitchFamily="34" charset="0"/>
                <a:ea typeface="Verdana" panose="020B0604030504040204" pitchFamily="34" charset="0"/>
                <a:cs typeface="Verdana" panose="020B0604030504040204" pitchFamily="34" charset="0"/>
              </a:rPr>
              <a:t>En wanneer gij in uw land ​ten strijde​ trekt tegen de vijand die u benauwt, dan zult gij op de trompetten een signaal blazen, waardoor gij in gedachtenis gebracht zult worden voor het aangezicht van de </a:t>
            </a:r>
            <a:r>
              <a:rPr lang="nl-NL" cap="small" dirty="0">
                <a:latin typeface="Verdana" panose="020B0604030504040204" pitchFamily="34" charset="0"/>
                <a:ea typeface="Verdana" panose="020B0604030504040204" pitchFamily="34" charset="0"/>
                <a:cs typeface="Verdana" panose="020B0604030504040204" pitchFamily="34" charset="0"/>
              </a:rPr>
              <a:t>Here</a:t>
            </a:r>
            <a:r>
              <a:rPr lang="nl-NL" dirty="0">
                <a:latin typeface="Verdana" panose="020B0604030504040204" pitchFamily="34" charset="0"/>
                <a:ea typeface="Verdana" panose="020B0604030504040204" pitchFamily="34" charset="0"/>
                <a:cs typeface="Verdana" panose="020B0604030504040204" pitchFamily="34" charset="0"/>
              </a:rPr>
              <a:t>, uw God, zodat gij van uw vijanden verlost </a:t>
            </a:r>
            <a:r>
              <a:rPr lang="nl-NL" dirty="0" smtClean="0">
                <a:latin typeface="Verdana" panose="020B0604030504040204" pitchFamily="34" charset="0"/>
                <a:ea typeface="Verdana" panose="020B0604030504040204" pitchFamily="34" charset="0"/>
                <a:cs typeface="Verdana" panose="020B0604030504040204" pitchFamily="34" charset="0"/>
              </a:rPr>
              <a:t>[</a:t>
            </a:r>
            <a:r>
              <a:rPr lang="he-IL" dirty="0">
                <a:latin typeface="Verdana" panose="020B0604030504040204" pitchFamily="34" charset="0"/>
                <a:ea typeface="Verdana" panose="020B0604030504040204" pitchFamily="34" charset="0"/>
                <a:cs typeface="Verdana" panose="020B0604030504040204" pitchFamily="34" charset="0"/>
              </a:rPr>
              <a:t>ו</a:t>
            </a:r>
            <a:r>
              <a:rPr lang="he-IL" b="1" dirty="0">
                <a:latin typeface="Verdana" panose="020B0604030504040204" pitchFamily="34" charset="0"/>
                <a:ea typeface="Verdana" panose="020B0604030504040204" pitchFamily="34" charset="0"/>
                <a:cs typeface="+mj-cs"/>
              </a:rPr>
              <a:t>ְנוֹשַׁעְתֶּם</a:t>
            </a:r>
            <a:r>
              <a:rPr lang="nl-NL" dirty="0" smtClean="0">
                <a:latin typeface="Verdana" panose="020B0604030504040204" pitchFamily="34" charset="0"/>
                <a:ea typeface="Verdana" panose="020B0604030504040204" pitchFamily="34" charset="0"/>
                <a:cs typeface="Verdana" panose="020B0604030504040204" pitchFamily="34" charset="0"/>
              </a:rPr>
              <a:t>- we </a:t>
            </a:r>
            <a:r>
              <a:rPr lang="nl-NL" dirty="0" err="1" smtClean="0">
                <a:latin typeface="Verdana" panose="020B0604030504040204" pitchFamily="34" charset="0"/>
                <a:ea typeface="Verdana" panose="020B0604030504040204" pitchFamily="34" charset="0"/>
                <a:cs typeface="Verdana" panose="020B0604030504040204" pitchFamily="34" charset="0"/>
              </a:rPr>
              <a:t>nosjatem</a:t>
            </a:r>
            <a:r>
              <a:rPr lang="nl-NL" dirty="0" smtClean="0">
                <a:latin typeface="Verdana" panose="020B0604030504040204" pitchFamily="34" charset="0"/>
                <a:ea typeface="Verdana" panose="020B0604030504040204" pitchFamily="34" charset="0"/>
                <a:cs typeface="Verdana" panose="020B0604030504040204" pitchFamily="34" charset="0"/>
              </a:rPr>
              <a:t>] zult </a:t>
            </a:r>
            <a:r>
              <a:rPr lang="nl-NL" dirty="0">
                <a:latin typeface="Verdana" panose="020B0604030504040204" pitchFamily="34" charset="0"/>
                <a:ea typeface="Verdana" panose="020B0604030504040204" pitchFamily="34" charset="0"/>
                <a:cs typeface="Verdana" panose="020B0604030504040204" pitchFamily="34" charset="0"/>
              </a:rPr>
              <a:t>worden. </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2604" y="3463899"/>
            <a:ext cx="9144000" cy="92333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b="1" dirty="0" smtClean="0">
                <a:latin typeface="Verdana" panose="020B0604030504040204" pitchFamily="34" charset="0"/>
                <a:ea typeface="Verdana" panose="020B0604030504040204" pitchFamily="34" charset="0"/>
                <a:cs typeface="Verdana" panose="020B0604030504040204" pitchFamily="34" charset="0"/>
              </a:rPr>
              <a:t>VERLOST UIT DE MACHT DER PLUNDERAARS</a:t>
            </a:r>
          </a:p>
          <a:p>
            <a:r>
              <a:rPr lang="nl-NL" dirty="0" smtClean="0">
                <a:latin typeface="Verdana" panose="020B0604030504040204" pitchFamily="34" charset="0"/>
                <a:ea typeface="Verdana" panose="020B0604030504040204" pitchFamily="34" charset="0"/>
                <a:cs typeface="Verdana" panose="020B0604030504040204" pitchFamily="34" charset="0"/>
              </a:rPr>
              <a:t>Richt.2: </a:t>
            </a:r>
            <a:r>
              <a:rPr lang="nl-NL" baseline="30000" dirty="0">
                <a:latin typeface="Verdana" panose="020B0604030504040204" pitchFamily="34" charset="0"/>
                <a:ea typeface="Verdana" panose="020B0604030504040204" pitchFamily="34" charset="0"/>
                <a:cs typeface="Verdana" panose="020B0604030504040204" pitchFamily="34" charset="0"/>
              </a:rPr>
              <a:t>16</a:t>
            </a:r>
            <a:r>
              <a:rPr lang="nl-NL" dirty="0">
                <a:latin typeface="Verdana" panose="020B0604030504040204" pitchFamily="34" charset="0"/>
                <a:ea typeface="Verdana" panose="020B0604030504040204" pitchFamily="34" charset="0"/>
                <a:cs typeface="Verdana" panose="020B0604030504040204" pitchFamily="34" charset="0"/>
              </a:rPr>
              <a:t>dan verwekte de </a:t>
            </a:r>
            <a:r>
              <a:rPr lang="nl-NL" cap="small" dirty="0">
                <a:latin typeface="Verdana" panose="020B0604030504040204" pitchFamily="34" charset="0"/>
                <a:ea typeface="Verdana" panose="020B0604030504040204" pitchFamily="34" charset="0"/>
                <a:cs typeface="Verdana" panose="020B0604030504040204" pitchFamily="34" charset="0"/>
              </a:rPr>
              <a:t>Here</a:t>
            </a:r>
            <a:r>
              <a:rPr lang="nl-NL" dirty="0">
                <a:latin typeface="Verdana" panose="020B0604030504040204" pitchFamily="34" charset="0"/>
                <a:ea typeface="Verdana" panose="020B0604030504040204" pitchFamily="34" charset="0"/>
                <a:cs typeface="Verdana" panose="020B0604030504040204" pitchFamily="34" charset="0"/>
              </a:rPr>
              <a:t> richters, die hen </a:t>
            </a:r>
            <a:r>
              <a:rPr lang="nl-NL" dirty="0" smtClean="0">
                <a:latin typeface="Verdana" panose="020B0604030504040204" pitchFamily="34" charset="0"/>
                <a:ea typeface="Verdana" panose="020B0604030504040204" pitchFamily="34" charset="0"/>
                <a:cs typeface="Verdana" panose="020B0604030504040204" pitchFamily="34" charset="0"/>
              </a:rPr>
              <a:t>verlosten [</a:t>
            </a:r>
            <a:r>
              <a:rPr lang="he-IL" dirty="0">
                <a:latin typeface="Verdana" panose="020B0604030504040204" pitchFamily="34" charset="0"/>
                <a:ea typeface="Verdana" panose="020B0604030504040204" pitchFamily="34" charset="0"/>
                <a:cs typeface="Verdana" panose="020B0604030504040204" pitchFamily="34" charset="0"/>
              </a:rPr>
              <a:t>ו</a:t>
            </a:r>
            <a:r>
              <a:rPr lang="he-IL" b="1" dirty="0">
                <a:latin typeface="Verdana" panose="020B0604030504040204" pitchFamily="34" charset="0"/>
                <a:ea typeface="Verdana" panose="020B0604030504040204" pitchFamily="34" charset="0"/>
                <a:cs typeface="+mj-cs"/>
              </a:rPr>
              <a:t>ַיּוֹשִׁיעוּם</a:t>
            </a:r>
            <a:r>
              <a:rPr lang="nl-NL" dirty="0" smtClean="0">
                <a:latin typeface="Verdana" panose="020B0604030504040204" pitchFamily="34" charset="0"/>
                <a:ea typeface="Verdana" panose="020B0604030504040204" pitchFamily="34" charset="0"/>
                <a:cs typeface="Verdana" panose="020B0604030504040204" pitchFamily="34" charset="0"/>
              </a:rPr>
              <a:t>- </a:t>
            </a:r>
            <a:r>
              <a:rPr lang="nl-NL" dirty="0" err="1" smtClean="0">
                <a:latin typeface="Verdana" panose="020B0604030504040204" pitchFamily="34" charset="0"/>
                <a:ea typeface="Verdana" panose="020B0604030504040204" pitchFamily="34" charset="0"/>
                <a:cs typeface="Verdana" panose="020B0604030504040204" pitchFamily="34" charset="0"/>
              </a:rPr>
              <a:t>wa</a:t>
            </a:r>
            <a:r>
              <a:rPr lang="nl-NL" dirty="0" smtClean="0">
                <a:latin typeface="Verdana" panose="020B0604030504040204" pitchFamily="34" charset="0"/>
                <a:ea typeface="Verdana" panose="020B0604030504040204" pitchFamily="34" charset="0"/>
                <a:cs typeface="Verdana" panose="020B0604030504040204" pitchFamily="34" charset="0"/>
              </a:rPr>
              <a:t> </a:t>
            </a:r>
            <a:r>
              <a:rPr lang="nl-NL" dirty="0" err="1" smtClean="0">
                <a:latin typeface="Verdana" panose="020B0604030504040204" pitchFamily="34" charset="0"/>
                <a:ea typeface="Verdana" panose="020B0604030504040204" pitchFamily="34" charset="0"/>
                <a:cs typeface="Verdana" panose="020B0604030504040204" pitchFamily="34" charset="0"/>
              </a:rPr>
              <a:t>josjioem</a:t>
            </a:r>
            <a:r>
              <a:rPr lang="nl-NL" dirty="0" smtClean="0">
                <a:latin typeface="Verdana" panose="020B0604030504040204" pitchFamily="34" charset="0"/>
                <a:ea typeface="Verdana" panose="020B0604030504040204" pitchFamily="34" charset="0"/>
                <a:cs typeface="Verdana" panose="020B0604030504040204" pitchFamily="34" charset="0"/>
              </a:rPr>
              <a:t>] </a:t>
            </a:r>
            <a:r>
              <a:rPr lang="nl-NL" dirty="0">
                <a:latin typeface="Verdana" panose="020B0604030504040204" pitchFamily="34" charset="0"/>
                <a:ea typeface="Verdana" panose="020B0604030504040204" pitchFamily="34" charset="0"/>
                <a:cs typeface="Verdana" panose="020B0604030504040204" pitchFamily="34" charset="0"/>
              </a:rPr>
              <a:t>uit de macht van hun plunderaars.</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hthoek 9"/>
          <p:cNvSpPr/>
          <p:nvPr/>
        </p:nvSpPr>
        <p:spPr>
          <a:xfrm>
            <a:off x="-19744" y="0"/>
            <a:ext cx="9144000" cy="707886"/>
          </a:xfrm>
          <a:prstGeom prst="rect">
            <a:avLst/>
          </a:prstGeom>
          <a:solidFill>
            <a:schemeClr val="tx1"/>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HOSANNA van: VERLOSSEN – </a:t>
            </a:r>
            <a:r>
              <a:rPr lang="he-IL" sz="4000" b="1" dirty="0" smtClean="0">
                <a:solidFill>
                  <a:schemeClr val="bg1"/>
                </a:solidFill>
                <a:latin typeface="Verdana" panose="020B0604030504040204" pitchFamily="34" charset="0"/>
                <a:ea typeface="Verdana" panose="020B0604030504040204" pitchFamily="34" charset="0"/>
                <a:cs typeface="+mj-cs"/>
              </a:rPr>
              <a:t>יָשַׁע</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JASJA</a:t>
            </a:r>
            <a:endPar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hthoek 10"/>
          <p:cNvSpPr/>
          <p:nvPr/>
        </p:nvSpPr>
        <p:spPr>
          <a:xfrm>
            <a:off x="2604" y="4437112"/>
            <a:ext cx="9144000" cy="120032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b="1" dirty="0" smtClean="0">
                <a:latin typeface="Verdana" panose="020B0604030504040204" pitchFamily="34" charset="0"/>
                <a:ea typeface="Verdana" panose="020B0604030504040204" pitchFamily="34" charset="0"/>
                <a:cs typeface="Verdana" panose="020B0604030504040204" pitchFamily="34" charset="0"/>
              </a:rPr>
              <a:t>VERLOST DOOR GODS RECHTERHAND</a:t>
            </a:r>
          </a:p>
          <a:p>
            <a:r>
              <a:rPr lang="nl-NL" dirty="0" smtClean="0">
                <a:latin typeface="Verdana" panose="020B0604030504040204" pitchFamily="34" charset="0"/>
                <a:ea typeface="Verdana" panose="020B0604030504040204" pitchFamily="34" charset="0"/>
                <a:cs typeface="Verdana" panose="020B0604030504040204" pitchFamily="34" charset="0"/>
              </a:rPr>
              <a:t>Psalm 138: </a:t>
            </a:r>
            <a:r>
              <a:rPr lang="nl-NL" baseline="30000" dirty="0">
                <a:latin typeface="Verdana" panose="020B0604030504040204" pitchFamily="34" charset="0"/>
                <a:ea typeface="Verdana" panose="020B0604030504040204" pitchFamily="34" charset="0"/>
                <a:cs typeface="Verdana" panose="020B0604030504040204" pitchFamily="34" charset="0"/>
              </a:rPr>
              <a:t>7</a:t>
            </a:r>
            <a:r>
              <a:rPr lang="nl-NL" dirty="0">
                <a:latin typeface="Verdana" panose="020B0604030504040204" pitchFamily="34" charset="0"/>
                <a:ea typeface="Verdana" panose="020B0604030504040204" pitchFamily="34" charset="0"/>
                <a:cs typeface="Verdana" panose="020B0604030504040204" pitchFamily="34" charset="0"/>
              </a:rPr>
              <a:t>Wanneer ik wandel te midden van </a:t>
            </a:r>
            <a:r>
              <a:rPr lang="nl-NL" dirty="0" smtClean="0">
                <a:latin typeface="Verdana" panose="020B0604030504040204" pitchFamily="34" charset="0"/>
                <a:ea typeface="Verdana" panose="020B0604030504040204" pitchFamily="34" charset="0"/>
                <a:cs typeface="Verdana" panose="020B0604030504040204" pitchFamily="34" charset="0"/>
              </a:rPr>
              <a:t>benauwdheid, behoudt </a:t>
            </a:r>
            <a:r>
              <a:rPr lang="nl-NL" dirty="0">
                <a:latin typeface="Verdana" panose="020B0604030504040204" pitchFamily="34" charset="0"/>
                <a:ea typeface="Verdana" panose="020B0604030504040204" pitchFamily="34" charset="0"/>
                <a:cs typeface="Verdana" panose="020B0604030504040204" pitchFamily="34" charset="0"/>
              </a:rPr>
              <a:t>Gij mij in het </a:t>
            </a:r>
            <a:r>
              <a:rPr lang="nl-NL" dirty="0" smtClean="0">
                <a:latin typeface="Verdana" panose="020B0604030504040204" pitchFamily="34" charset="0"/>
                <a:ea typeface="Verdana" panose="020B0604030504040204" pitchFamily="34" charset="0"/>
                <a:cs typeface="Verdana" panose="020B0604030504040204" pitchFamily="34" charset="0"/>
              </a:rPr>
              <a:t>leven; tegen </a:t>
            </a:r>
            <a:r>
              <a:rPr lang="nl-NL" dirty="0">
                <a:latin typeface="Verdana" panose="020B0604030504040204" pitchFamily="34" charset="0"/>
                <a:ea typeface="Verdana" panose="020B0604030504040204" pitchFamily="34" charset="0"/>
                <a:cs typeface="Verdana" panose="020B0604030504040204" pitchFamily="34" charset="0"/>
              </a:rPr>
              <a:t>de toorn van mijn vijanden strekt Gij uw hand </a:t>
            </a:r>
            <a:r>
              <a:rPr lang="nl-NL" dirty="0" err="1" smtClean="0">
                <a:latin typeface="Verdana" panose="020B0604030504040204" pitchFamily="34" charset="0"/>
                <a:ea typeface="Verdana" panose="020B0604030504040204" pitchFamily="34" charset="0"/>
                <a:cs typeface="Verdana" panose="020B0604030504040204" pitchFamily="34" charset="0"/>
              </a:rPr>
              <a:t>uit,en</a:t>
            </a:r>
            <a:r>
              <a:rPr lang="nl-NL" dirty="0" smtClean="0">
                <a:latin typeface="Verdana" panose="020B0604030504040204" pitchFamily="34" charset="0"/>
                <a:ea typeface="Verdana" panose="020B0604030504040204" pitchFamily="34" charset="0"/>
                <a:cs typeface="Verdana" panose="020B0604030504040204" pitchFamily="34" charset="0"/>
              </a:rPr>
              <a:t> </a:t>
            </a:r>
            <a:r>
              <a:rPr lang="nl-NL" dirty="0">
                <a:latin typeface="Verdana" panose="020B0604030504040204" pitchFamily="34" charset="0"/>
                <a:ea typeface="Verdana" panose="020B0604030504040204" pitchFamily="34" charset="0"/>
                <a:cs typeface="Verdana" panose="020B0604030504040204" pitchFamily="34" charset="0"/>
              </a:rPr>
              <a:t>uw rechterhand verlost </a:t>
            </a:r>
            <a:r>
              <a:rPr lang="nl-NL" dirty="0" smtClean="0">
                <a:latin typeface="Verdana" panose="020B0604030504040204" pitchFamily="34" charset="0"/>
                <a:ea typeface="Verdana" panose="020B0604030504040204" pitchFamily="34" charset="0"/>
                <a:cs typeface="Verdana" panose="020B0604030504040204" pitchFamily="34" charset="0"/>
              </a:rPr>
              <a:t>[</a:t>
            </a:r>
            <a:r>
              <a:rPr lang="he-IL" dirty="0">
                <a:latin typeface="Verdana" panose="020B0604030504040204" pitchFamily="34" charset="0"/>
                <a:ea typeface="Verdana" panose="020B0604030504040204" pitchFamily="34" charset="0"/>
                <a:cs typeface="Verdana" panose="020B0604030504040204" pitchFamily="34" charset="0"/>
              </a:rPr>
              <a:t>וְתוֹשִׁיעֵנִי</a:t>
            </a:r>
            <a:r>
              <a:rPr lang="nl-NL" dirty="0" smtClean="0">
                <a:latin typeface="Verdana" panose="020B0604030504040204" pitchFamily="34" charset="0"/>
                <a:ea typeface="Verdana" panose="020B0604030504040204" pitchFamily="34" charset="0"/>
                <a:cs typeface="Verdana" panose="020B0604030504040204" pitchFamily="34" charset="0"/>
              </a:rPr>
              <a:t>- we </a:t>
            </a:r>
            <a:r>
              <a:rPr lang="nl-NL" dirty="0" err="1" smtClean="0">
                <a:latin typeface="Verdana" panose="020B0604030504040204" pitchFamily="34" charset="0"/>
                <a:ea typeface="Verdana" panose="020B0604030504040204" pitchFamily="34" charset="0"/>
                <a:cs typeface="Verdana" panose="020B0604030504040204" pitchFamily="34" charset="0"/>
              </a:rPr>
              <a:t>tosjiëni</a:t>
            </a:r>
            <a:r>
              <a:rPr lang="nl-NL" dirty="0" smtClean="0">
                <a:latin typeface="Verdana" panose="020B0604030504040204" pitchFamily="34" charset="0"/>
                <a:ea typeface="Verdana" panose="020B0604030504040204" pitchFamily="34" charset="0"/>
                <a:cs typeface="Verdana" panose="020B0604030504040204" pitchFamily="34" charset="0"/>
              </a:rPr>
              <a:t>] mij.</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3472" y="5661248"/>
            <a:ext cx="9129416" cy="118800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Strong's</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Number</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H3467</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matches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Hebrew</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he-IL" sz="2000" dirty="0">
                <a:solidFill>
                  <a:schemeClr val="bg1"/>
                </a:solidFill>
                <a:latin typeface="Verdana" panose="020B0604030504040204" pitchFamily="34" charset="0"/>
                <a:ea typeface="Verdana" panose="020B0604030504040204" pitchFamily="34" charset="0"/>
              </a:rPr>
              <a:t>יָשַׁע (</a:t>
            </a:r>
            <a:r>
              <a:rPr lang="nl-NL" sz="2000" i="1" dirty="0" err="1">
                <a:solidFill>
                  <a:schemeClr val="bg1"/>
                </a:solidFill>
                <a:latin typeface="Verdana" panose="020B0604030504040204" pitchFamily="34" charset="0"/>
                <a:ea typeface="Verdana" panose="020B0604030504040204" pitchFamily="34" charset="0"/>
                <a:cs typeface="Verdana" panose="020B0604030504040204" pitchFamily="34" charset="0"/>
              </a:rPr>
              <a:t>yasha</a:t>
            </a:r>
            <a:r>
              <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a:t>
            </a:r>
            <a:b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which</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occurs</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205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times</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in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198</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verses</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737982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val="4034805625"/>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8194" name="Picture 2" descr="Afbeeldingsresultaat voor kotel"/>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l="19978"/>
          <a:stretch/>
        </p:blipFill>
        <p:spPr bwMode="auto">
          <a:xfrm>
            <a:off x="-2082" y="0"/>
            <a:ext cx="9218444" cy="6480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3" y="44624"/>
            <a:ext cx="9255126" cy="630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1475656" y="1315716"/>
            <a:ext cx="6156000" cy="147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01809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45" presetClass="entr" presetSubtype="0" repeatCount="indefinite"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val="2551456687"/>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3" name="Rechthoek 2"/>
          <p:cNvSpPr/>
          <p:nvPr/>
        </p:nvSpPr>
        <p:spPr>
          <a:xfrm>
            <a:off x="827584" y="404664"/>
            <a:ext cx="7704856" cy="489364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err="1" smtClean="0">
                <a:latin typeface="Verdana" panose="020B0604030504040204" pitchFamily="34" charset="0"/>
                <a:ea typeface="Verdana" panose="020B0604030504040204" pitchFamily="34" charset="0"/>
                <a:cs typeface="Verdana" panose="020B0604030504040204" pitchFamily="34" charset="0"/>
              </a:rPr>
              <a:t>Joël</a:t>
            </a:r>
            <a:r>
              <a:rPr lang="en-US" sz="2400" b="1" dirty="0" smtClean="0">
                <a:latin typeface="Verdana" panose="020B0604030504040204" pitchFamily="34" charset="0"/>
                <a:ea typeface="Verdana" panose="020B0604030504040204" pitchFamily="34" charset="0"/>
                <a:cs typeface="Verdana" panose="020B0604030504040204" pitchFamily="34" charset="0"/>
              </a:rPr>
              <a:t> </a:t>
            </a:r>
            <a:r>
              <a:rPr lang="en-US" sz="2400" b="1" dirty="0" smtClean="0">
                <a:latin typeface="Verdana" panose="020B0604030504040204" pitchFamily="34" charset="0"/>
                <a:ea typeface="Verdana" panose="020B0604030504040204" pitchFamily="34" charset="0"/>
                <a:cs typeface="Verdana" panose="020B0604030504040204" pitchFamily="34" charset="0"/>
              </a:rPr>
              <a:t>2 </a:t>
            </a:r>
          </a:p>
          <a:p>
            <a:pPr algn="ctr"/>
            <a:r>
              <a:rPr lang="nl-NL" sz="2400" i="1" baseline="30000" dirty="0" smtClean="0">
                <a:latin typeface="Verdana" panose="020B0604030504040204" pitchFamily="34" charset="0"/>
                <a:ea typeface="Verdana" panose="020B0604030504040204" pitchFamily="34" charset="0"/>
                <a:cs typeface="Verdana" panose="020B0604030504040204" pitchFamily="34" charset="0"/>
              </a:rPr>
              <a:t>32</a:t>
            </a:r>
            <a:r>
              <a:rPr lang="nl-NL" sz="2400" i="1" dirty="0" smtClean="0">
                <a:latin typeface="Verdana" panose="020B0604030504040204" pitchFamily="34" charset="0"/>
                <a:ea typeface="Verdana" panose="020B0604030504040204" pitchFamily="34" charset="0"/>
                <a:cs typeface="Verdana" panose="020B0604030504040204" pitchFamily="34" charset="0"/>
              </a:rPr>
              <a:t>En </a:t>
            </a:r>
            <a:r>
              <a:rPr lang="nl-NL" sz="2400" i="1" dirty="0">
                <a:latin typeface="Verdana" panose="020B0604030504040204" pitchFamily="34" charset="0"/>
                <a:ea typeface="Verdana" panose="020B0604030504040204" pitchFamily="34" charset="0"/>
                <a:cs typeface="Verdana" panose="020B0604030504040204" pitchFamily="34" charset="0"/>
              </a:rPr>
              <a:t>het zal geschieden, dat </a:t>
            </a:r>
            <a:endParaRPr lang="nl-NL" sz="2400" i="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400" b="1" i="1" dirty="0" smtClean="0">
                <a:latin typeface="Verdana" panose="020B0604030504040204" pitchFamily="34" charset="0"/>
                <a:ea typeface="Verdana" panose="020B0604030504040204" pitchFamily="34" charset="0"/>
                <a:cs typeface="Verdana" panose="020B0604030504040204" pitchFamily="34" charset="0"/>
              </a:rPr>
              <a:t>ieder </a:t>
            </a:r>
            <a:r>
              <a:rPr lang="nl-NL" sz="2400" b="1" i="1" dirty="0">
                <a:latin typeface="Verdana" panose="020B0604030504040204" pitchFamily="34" charset="0"/>
                <a:ea typeface="Verdana" panose="020B0604030504040204" pitchFamily="34" charset="0"/>
                <a:cs typeface="Verdana" panose="020B0604030504040204" pitchFamily="34" charset="0"/>
              </a:rPr>
              <a:t>die de naam des </a:t>
            </a:r>
            <a:r>
              <a:rPr lang="nl-NL" sz="2400" b="1" i="1" cap="small" dirty="0">
                <a:latin typeface="Verdana" panose="020B0604030504040204" pitchFamily="34" charset="0"/>
                <a:ea typeface="Verdana" panose="020B0604030504040204" pitchFamily="34" charset="0"/>
                <a:cs typeface="Verdana" panose="020B0604030504040204" pitchFamily="34" charset="0"/>
              </a:rPr>
              <a:t>Heren</a:t>
            </a:r>
            <a:r>
              <a:rPr lang="nl-NL" sz="2400" b="1" i="1" dirty="0">
                <a:latin typeface="Verdana" panose="020B0604030504040204" pitchFamily="34" charset="0"/>
                <a:ea typeface="Verdana" panose="020B0604030504040204" pitchFamily="34" charset="0"/>
                <a:cs typeface="Verdana" panose="020B0604030504040204" pitchFamily="34" charset="0"/>
              </a:rPr>
              <a:t> aanroept, behouden zal worden</a:t>
            </a:r>
            <a:r>
              <a:rPr lang="nl-NL" sz="2400" i="1" dirty="0">
                <a:latin typeface="Verdana" panose="020B0604030504040204" pitchFamily="34" charset="0"/>
                <a:ea typeface="Verdana" panose="020B0604030504040204" pitchFamily="34" charset="0"/>
                <a:cs typeface="Verdana" panose="020B0604030504040204" pitchFamily="34" charset="0"/>
              </a:rPr>
              <a:t>, </a:t>
            </a:r>
            <a:endParaRPr lang="nl-NL" sz="2400" i="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400" i="1" dirty="0" smtClean="0">
                <a:latin typeface="Verdana" panose="020B0604030504040204" pitchFamily="34" charset="0"/>
                <a:ea typeface="Verdana" panose="020B0604030504040204" pitchFamily="34" charset="0"/>
                <a:cs typeface="Verdana" panose="020B0604030504040204" pitchFamily="34" charset="0"/>
              </a:rPr>
              <a:t>want </a:t>
            </a:r>
            <a:r>
              <a:rPr lang="nl-NL" sz="2400" i="1" dirty="0">
                <a:latin typeface="Verdana" panose="020B0604030504040204" pitchFamily="34" charset="0"/>
                <a:ea typeface="Verdana" panose="020B0604030504040204" pitchFamily="34" charset="0"/>
                <a:cs typeface="Verdana" panose="020B0604030504040204" pitchFamily="34" charset="0"/>
              </a:rPr>
              <a:t>op de berg Sion en te Jeruzalem zal </a:t>
            </a:r>
            <a:r>
              <a:rPr lang="nl-NL" sz="2400" i="1" dirty="0" err="1">
                <a:latin typeface="Verdana" panose="020B0604030504040204" pitchFamily="34" charset="0"/>
                <a:ea typeface="Verdana" panose="020B0604030504040204" pitchFamily="34" charset="0"/>
                <a:cs typeface="Verdana" panose="020B0604030504040204" pitchFamily="34" charset="0"/>
              </a:rPr>
              <a:t>ontkoming</a:t>
            </a:r>
            <a:r>
              <a:rPr lang="nl-NL" sz="2400" i="1" dirty="0">
                <a:latin typeface="Verdana" panose="020B0604030504040204" pitchFamily="34" charset="0"/>
                <a:ea typeface="Verdana" panose="020B0604030504040204" pitchFamily="34" charset="0"/>
                <a:cs typeface="Verdana" panose="020B0604030504040204" pitchFamily="34" charset="0"/>
              </a:rPr>
              <a:t> zijn, zoals de </a:t>
            </a:r>
            <a:r>
              <a:rPr lang="nl-NL" sz="2400" i="1" cap="small" dirty="0">
                <a:latin typeface="Verdana" panose="020B0604030504040204" pitchFamily="34" charset="0"/>
                <a:ea typeface="Verdana" panose="020B0604030504040204" pitchFamily="34" charset="0"/>
                <a:cs typeface="Verdana" panose="020B0604030504040204" pitchFamily="34" charset="0"/>
              </a:rPr>
              <a:t>Here</a:t>
            </a:r>
            <a:r>
              <a:rPr lang="nl-NL" sz="2400" i="1" dirty="0">
                <a:latin typeface="Verdana" panose="020B0604030504040204" pitchFamily="34" charset="0"/>
                <a:ea typeface="Verdana" panose="020B0604030504040204" pitchFamily="34" charset="0"/>
                <a:cs typeface="Verdana" panose="020B0604030504040204" pitchFamily="34" charset="0"/>
              </a:rPr>
              <a:t> gezegd </a:t>
            </a:r>
            <a:r>
              <a:rPr lang="nl-NL" sz="2400" i="1" dirty="0" smtClean="0">
                <a:latin typeface="Verdana" panose="020B0604030504040204" pitchFamily="34" charset="0"/>
                <a:ea typeface="Verdana" panose="020B0604030504040204" pitchFamily="34" charset="0"/>
                <a:cs typeface="Verdana" panose="020B0604030504040204" pitchFamily="34" charset="0"/>
              </a:rPr>
              <a:t>heeft; en tot de </a:t>
            </a:r>
            <a:r>
              <a:rPr lang="nl-NL" sz="2400" i="1" dirty="0" err="1" smtClean="0">
                <a:latin typeface="Verdana" panose="020B0604030504040204" pitchFamily="34" charset="0"/>
                <a:ea typeface="Verdana" panose="020B0604030504040204" pitchFamily="34" charset="0"/>
                <a:cs typeface="Verdana" panose="020B0604030504040204" pitchFamily="34" charset="0"/>
              </a:rPr>
              <a:t>ontkomenen</a:t>
            </a:r>
            <a:r>
              <a:rPr lang="nl-NL" sz="2400" i="1" dirty="0" smtClean="0">
                <a:latin typeface="Verdana" panose="020B0604030504040204" pitchFamily="34" charset="0"/>
                <a:ea typeface="Verdana" panose="020B0604030504040204" pitchFamily="34" charset="0"/>
                <a:cs typeface="Verdana" panose="020B0604030504040204" pitchFamily="34" charset="0"/>
              </a:rPr>
              <a:t> zullen zij behoren</a:t>
            </a:r>
            <a:r>
              <a:rPr lang="nl-NL" sz="2400" i="1" dirty="0">
                <a:latin typeface="Verdana" panose="020B0604030504040204" pitchFamily="34" charset="0"/>
                <a:ea typeface="Verdana" panose="020B0604030504040204" pitchFamily="34" charset="0"/>
                <a:cs typeface="Verdana" panose="020B0604030504040204" pitchFamily="34" charset="0"/>
              </a:rPr>
              <a:t>, die de </a:t>
            </a:r>
            <a:r>
              <a:rPr lang="nl-NL" sz="2400" i="1" cap="small" dirty="0">
                <a:latin typeface="Verdana" panose="020B0604030504040204" pitchFamily="34" charset="0"/>
                <a:ea typeface="Verdana" panose="020B0604030504040204" pitchFamily="34" charset="0"/>
                <a:cs typeface="Verdana" panose="020B0604030504040204" pitchFamily="34" charset="0"/>
              </a:rPr>
              <a:t>Here</a:t>
            </a:r>
            <a:r>
              <a:rPr lang="nl-NL" sz="2400" i="1" dirty="0">
                <a:latin typeface="Verdana" panose="020B0604030504040204" pitchFamily="34" charset="0"/>
                <a:ea typeface="Verdana" panose="020B0604030504040204" pitchFamily="34" charset="0"/>
                <a:cs typeface="Verdana" panose="020B0604030504040204" pitchFamily="34" charset="0"/>
              </a:rPr>
              <a:t> zal roepen</a:t>
            </a:r>
            <a:r>
              <a:rPr lang="nl-NL" sz="2400" i="1" dirty="0" smtClean="0">
                <a:latin typeface="Verdana" panose="020B0604030504040204" pitchFamily="34" charset="0"/>
                <a:ea typeface="Verdana" panose="020B0604030504040204" pitchFamily="34" charset="0"/>
                <a:cs typeface="Verdana" panose="020B0604030504040204" pitchFamily="34" charset="0"/>
              </a:rPr>
              <a:t>.</a:t>
            </a:r>
          </a:p>
          <a:p>
            <a:pPr algn="ctr"/>
            <a:endParaRPr lang="nl-NL" sz="24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Rom.10 (Paulus) </a:t>
            </a:r>
            <a:endParaRPr lang="nl-NL" sz="24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400" i="1" baseline="30000" dirty="0" smtClean="0">
                <a:latin typeface="Verdana" panose="020B0604030504040204" pitchFamily="34" charset="0"/>
                <a:ea typeface="Verdana" panose="020B0604030504040204" pitchFamily="34" charset="0"/>
                <a:cs typeface="Verdana" panose="020B0604030504040204" pitchFamily="34" charset="0"/>
              </a:rPr>
              <a:t>13</a:t>
            </a:r>
            <a:r>
              <a:rPr lang="nl-NL" sz="2400" i="1" dirty="0" smtClean="0">
                <a:latin typeface="Verdana" panose="020B0604030504040204" pitchFamily="34" charset="0"/>
                <a:ea typeface="Verdana" panose="020B0604030504040204" pitchFamily="34" charset="0"/>
                <a:cs typeface="Verdana" panose="020B0604030504040204" pitchFamily="34" charset="0"/>
              </a:rPr>
              <a:t>want</a:t>
            </a:r>
            <a:r>
              <a:rPr lang="nl-NL" sz="2400" i="1" dirty="0">
                <a:latin typeface="Verdana" panose="020B0604030504040204" pitchFamily="34" charset="0"/>
                <a:ea typeface="Verdana" panose="020B0604030504040204" pitchFamily="34" charset="0"/>
                <a:cs typeface="Verdana" panose="020B0604030504040204" pitchFamily="34" charset="0"/>
              </a:rPr>
              <a:t>: </a:t>
            </a:r>
            <a:endParaRPr lang="nl-NL" sz="2400" i="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400" b="1" i="1" dirty="0" smtClean="0">
                <a:latin typeface="Verdana" panose="020B0604030504040204" pitchFamily="34" charset="0"/>
                <a:ea typeface="Verdana" panose="020B0604030504040204" pitchFamily="34" charset="0"/>
                <a:cs typeface="Verdana" panose="020B0604030504040204" pitchFamily="34" charset="0"/>
              </a:rPr>
              <a:t>al </a:t>
            </a:r>
            <a:r>
              <a:rPr lang="nl-NL" sz="2400" b="1" i="1" dirty="0">
                <a:latin typeface="Verdana" panose="020B0604030504040204" pitchFamily="34" charset="0"/>
                <a:ea typeface="Verdana" panose="020B0604030504040204" pitchFamily="34" charset="0"/>
                <a:cs typeface="Verdana" panose="020B0604030504040204" pitchFamily="34" charset="0"/>
              </a:rPr>
              <a:t>wie de naam des Heren aanroept</a:t>
            </a:r>
            <a:r>
              <a:rPr lang="nl-NL" sz="2400" i="1" dirty="0">
                <a:latin typeface="Verdana" panose="020B0604030504040204" pitchFamily="34" charset="0"/>
                <a:ea typeface="Verdana" panose="020B0604030504040204" pitchFamily="34" charset="0"/>
                <a:cs typeface="Verdana" panose="020B0604030504040204" pitchFamily="34" charset="0"/>
              </a:rPr>
              <a:t>, </a:t>
            </a:r>
            <a:endParaRPr lang="nl-NL" sz="2400" i="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400" i="1" dirty="0" smtClean="0">
                <a:latin typeface="Verdana" panose="020B0604030504040204" pitchFamily="34" charset="0"/>
                <a:ea typeface="Verdana" panose="020B0604030504040204" pitchFamily="34" charset="0"/>
                <a:cs typeface="Verdana" panose="020B0604030504040204" pitchFamily="34" charset="0"/>
              </a:rPr>
              <a:t>zal </a:t>
            </a:r>
            <a:r>
              <a:rPr lang="nl-NL" sz="2400" i="1" dirty="0">
                <a:latin typeface="Verdana" panose="020B0604030504040204" pitchFamily="34" charset="0"/>
                <a:ea typeface="Verdana" panose="020B0604030504040204" pitchFamily="34" charset="0"/>
                <a:cs typeface="Verdana" panose="020B0604030504040204" pitchFamily="34" charset="0"/>
              </a:rPr>
              <a:t>behouden worden.</a:t>
            </a:r>
            <a:r>
              <a:rPr lang="nl-NL" sz="2400" b="1" dirty="0" smtClean="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40016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8727"/>
            <a:ext cx="9144000" cy="5688000"/>
          </a:xfrm>
          <a:prstGeom prst="rect">
            <a:avLst/>
          </a:prstGeom>
          <a:solidFill>
            <a:schemeClr val="tx1"/>
          </a:solidFill>
        </p:spPr>
        <p:txBody>
          <a:bodyPr wrap="square">
            <a:spAutoFit/>
          </a:bodyPr>
          <a:lstStyle/>
          <a:p>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hier</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iemand tot u zegt: Wat doet gij daar? zegt dan: De Here heeft het nodig en terstond zendt Hij het weder hierheen.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gingen heen en vonden een veulen vastgebonden bij de deur buiten aan de ​weg, en zij maakten het los.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sommigen van degenen, die daar stonden, zeiden tot hen: Wat doet gij daar, dat gij dat veulen losmaakt?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spraken tot hen, zoals ​Jezus​ gezegd had, en zij lieten hen begaan.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het veulen tot ​Jezus​ en legden hun klederen daarop en Hij ging erop zitten.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velen spreidden hun klederen op de weg en anderen groen, dat zij van het veld plukten.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die voorgingen en die volgden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riepen: </a:t>
            </a:r>
            <a:r>
              <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Hosanna</a:t>
            </a:r>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Gezegend Hij, die komt in de naam des Heren;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gezegend het komende rijk van onze vader ​David; Hosanna in de hoogste hemelen!</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kwam te Jeruzalem in de tempel. En nadat Hij rondom alles overzien had, vertrok Hij, toen het reeds laat op de dag was, naar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met de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twaalven.</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de volgende dag, toen zij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kwamen, werd Hij hongerig.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van verre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een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zag,</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die bladeren had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ging Hij daarheen om te zien of Hij er ook iets aan vinden zou. En erbij gekomen, vond Hij er niets aan dan bladeren; want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het was de tijd niet voor ​vijgen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Nooit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ete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meer iemand vrucht van u in eeuwigheid! En zijn discipelen hoorden het.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te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Jeruzalem. 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ging de ​tempel​ binnen en begon hen, die in de ​tempel​ verkochten en kochten, uit te drijven en de tafels der wisselaars en de stoelen van hen, die de duiven verkochten, keerde Hij om,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liet niet toe, dat iemand enig voorwerp door de tempel droeg;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leerde en sprak tot hen: Staat er niet geschreven, dat mijn huis een bedehuis zal heten voor alle volken?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gij hebt het tot een rovershol gemaakt.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hoorden het en zochten, hoe zij Hem zouden kunnen ombrengen, want zij waren bevreesd voor Hem, omdat de gehele schare versteld stond over zijn leer.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het laat werd, gingen zij de stad uit, naar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buiten.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zij des morgens vroeg langs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zagen zij, dat hij van de wortel af verdord was.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​Petrus​ herinnerde het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​Rabbi, zie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Gij vervloekt hebt, is verdord.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Hebt geloof in God.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tot deze berg zou zeggen, hef u op en werp u in de zee, en in zijn ​hart​ niet zou twijfelen, maar geloven, dat hetgeen hij zegt geschiedt, het zal hem geschieden.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Daarom zeg Ik u, al wat gij ​bidt​ en begeert, gelooft, dat gij het hebt ontvangen, en het zal geschieden.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gij staat te ​bidden, ​vergeeft​ wat gij tegen iemand mocht hebben, opdat ook uw Vader in de hemelen uw overtredingen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vergeve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[Indien gij echter niet ​vergeeft, zal ook uw Vader, die in de hemelen is, uw overtredingen niet ​vergeven</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zij kwamen weder te Jeruzalem. En terwijl Hij in de ​tempel​ wandelde, kwamen de </a:t>
            </a:r>
            <a:r>
              <a:rPr lang="nl-NL" sz="8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de ​</a:t>
            </a:r>
            <a:r>
              <a:rPr lang="nl-NL" sz="8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de oudsten tot Hem,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zeiden tot Hem: Krachtens welke bevoegdheid doet Gij deze dingen? Of wie heeft U de bevoegdheid gegeven om deze dingen te doen?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tot hen: Ik zal u één vraag stellen; geeft Mij daarop antwoord, dan zal Ik u zeggen, krachtens welke bevoegdheid Ik deze dingen doe.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​doop​ van Johannes, was die uit de hemel of uit de mensen? Antwoordt Mij daarop.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zij overlegden onder elkander en zeiden: Indien wij zeggen: Uit de hemel, zal Hij zeggen: Waarom hebt gij hem dan niet geloofd?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Zeggen wij echter: Uit de mensen . . . Zij waren namelijk bevreesd voor de schare, want allen hielden Johannes inderdaad voor een ​profeet.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zij antwoordden en zeiden tot ​Jezus: Wij weten het niet. En ​Jezus​ </a:t>
            </a:r>
            <a:r>
              <a:rPr lang="nl-NL" sz="8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tot hen: Dan zeg Ik u ook niet, krachtens welke bevoegdheid Ik deze dingen doe.</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3146514112"/>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7" name="Rechthoek 6"/>
          <p:cNvSpPr/>
          <p:nvPr/>
        </p:nvSpPr>
        <p:spPr>
          <a:xfrm>
            <a:off x="10096" y="-27384"/>
            <a:ext cx="9144000" cy="70788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VIJGEBOOM?</a:t>
            </a:r>
          </a:p>
          <a:p>
            <a:pPr algn="ct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s</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taat voor Israël en de tempel is het hart van Israël</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6388" name="Picture 4" descr="Afbeeldingsresultaat voor israeltribes tabernacle"/>
          <p:cNvPicPr>
            <a:picLocks noChangeAspect="1" noChangeArrowheads="1"/>
          </p:cNvPicPr>
          <p:nvPr/>
        </p:nvPicPr>
        <p:blipFill rotWithShape="1">
          <a:blip r:embed="rId3">
            <a:extLst>
              <a:ext uri="{28A0092B-C50C-407E-A947-70E740481C1C}">
                <a14:useLocalDpi xmlns:a14="http://schemas.microsoft.com/office/drawing/2010/main" val="0"/>
              </a:ext>
            </a:extLst>
          </a:blip>
          <a:srcRect l="-139" t="2788" r="139" b="11883"/>
          <a:stretch/>
        </p:blipFill>
        <p:spPr bwMode="auto">
          <a:xfrm>
            <a:off x="-22750" y="2843558"/>
            <a:ext cx="9156306" cy="41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285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388"/>
                                        </p:tgtEl>
                                        <p:attrNameLst>
                                          <p:attrName>style.visibility</p:attrName>
                                        </p:attrNameLst>
                                      </p:cBhvr>
                                      <p:to>
                                        <p:strVal val="visible"/>
                                      </p:to>
                                    </p:set>
                                    <p:anim calcmode="lin" valueType="num">
                                      <p:cBhvr additive="base">
                                        <p:cTn id="12" dur="500" fill="hold"/>
                                        <p:tgtEl>
                                          <p:spTgt spid="16388"/>
                                        </p:tgtEl>
                                        <p:attrNameLst>
                                          <p:attrName>ppt_x</p:attrName>
                                        </p:attrNameLst>
                                      </p:cBhvr>
                                      <p:tavLst>
                                        <p:tav tm="0">
                                          <p:val>
                                            <p:strVal val="#ppt_x"/>
                                          </p:val>
                                        </p:tav>
                                        <p:tav tm="100000">
                                          <p:val>
                                            <p:strVal val="#ppt_x"/>
                                          </p:val>
                                        </p:tav>
                                      </p:tavLst>
                                    </p:anim>
                                    <p:anim calcmode="lin" valueType="num">
                                      <p:cBhvr additive="base">
                                        <p:cTn id="13"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4"/>
            <a:ext cx="9144000" cy="5688000"/>
          </a:xfrm>
          <a:prstGeom prst="rect">
            <a:avLst/>
          </a:prstGeom>
          <a:solidFill>
            <a:schemeClr val="tx1"/>
          </a:solidFill>
        </p:spPr>
        <p:txBody>
          <a:bodyPr wrap="square">
            <a:spAutoFit/>
          </a:bodyPr>
          <a:lstStyle/>
          <a:p>
            <a:r>
              <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11: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dicht bij Jeruzalem kwamen, bij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Betfage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aan de ​Olijfberg, zond Hij twee van zijn discipelen uit,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Gaat naar het dorp, dat tegenover u ligt, en terstond, als gij er binnenkomt, zult gij een veulen vastgebonden vinden, waarop nog nooit een mens heeft gezeten; maakt het los en brengt het hier.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iemand tot u zegt: Wat doet gij daar? zegt dan: De Here heeft het nodig en terstond zendt Hij het weder hierheen.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gingen heen en vonden een veulen vastgebonden bij de deur buiten aan de ​weg, en zij maakten het los.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sommigen van degenen, die daar stonden, zeiden tot hen: Wat doet gij daar, dat gij dat veulen losmaakt?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spraken tot hen, zoals ​Jezus​ gezegd had, en zij lieten hen begaan.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het veulen tot ​Jezus​ en legden hun klederen daarop en Hij ging erop zitten.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velen spreidden hun klederen op de weg en anderen groen, dat zij van het veld plukten.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die voorgingen en die volgden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riepen: </a:t>
            </a:r>
            <a:r>
              <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Hosanna</a:t>
            </a:r>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Gezegend Hij, die komt in de naam des Heren;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gezegend het komende rijk van onze vader ​David; Hosanna in de hoogste hemelen!</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kwam te Jeruzalem in de tempel. En nadat Hij rondom alles overzien had, vertrok Hij, toen het reeds laat op de dag was, naar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met de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twaalven.</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de volgende dag, toen zij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kwamen, werd Hij hongerig.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van verre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een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zag,</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die bladeren had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ging Hij daarheen om te zien of Hij er ook iets aan vinden zou. En erbij gekomen, vond Hij er niets aan dan bladeren; want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het was de tijd niet voor ​vijgen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hem: Nooit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ete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meer iemand vrucht van u in eeuwigheid! En zijn discipelen hoorden het.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te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Jeruzalem. 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ging de ​tempel​ binnen en begon hen, die in de ​tempel​ verkochten en kochten, uit te drijven en de tafels der wisselaars en de stoelen van hen, die de duiven verkochten, keerde Hij om,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liet niet toe, dat iemand enig voorwerp door de tempel droeg;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leerde en sprak tot hen: Staat er niet geschreven, dat mijn huis een bedehuis zal heten voor alle volken?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gij hebt het tot een rovershol gemaakt.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hoorden het en zochten, hoe zij Hem zouden kunnen ombrengen, want zij waren bevreesd voor Hem, omdat de gehele schare versteld stond over zijn leer.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het laat werd, gingen zij de stad uit, naar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buiten.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zij des morgens vroeg langs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zagen zij, dat hij van de wortel af verdord was.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​Petrus​ herinnerde het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​Rabbi, zie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Gij vervloekt hebt, is verdord.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Hebt geloof in God.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tot deze berg zou zeggen, hef u op en werp u in de zee, en in zijn ​hart​ niet zou twijfelen, maar geloven, dat hetgeen hij zegt geschiedt, het zal hem geschieden.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Daarom zeg Ik u, al wat gij ​bidt​ en begeert, gelooft, dat gij het hebt ontvangen, en het zal geschieden.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gij staat te ​bidden, ​vergeeft​ wat gij tegen iemand mocht hebben, opdat ook uw Vader in de hemelen uw overtredingen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vergeve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[Indien gij echter niet ​vergeeft, zal ook uw Vader, die in de hemelen is, uw overtredingen niet ​vergeven</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zij kwamen weder te Jeruzalem. En terwijl Hij in de ​tempel​ wandelde, kwamen de </a:t>
            </a:r>
            <a:r>
              <a:rPr lang="nl-NL" sz="8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de ​</a:t>
            </a:r>
            <a:r>
              <a:rPr lang="nl-NL" sz="8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de oudsten tot Hem,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zeiden tot Hem: Krachtens welke bevoegdheid doet Gij deze dingen? Of wie heeft U de bevoegdheid gegeven om deze dingen te doen?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tot hen: Ik zal u één vraag stellen; geeft Mij daarop antwoord, dan zal Ik u zeggen, krachtens welke bevoegdheid Ik deze dingen doe.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​doop​ van Johannes, was die uit de hemel of uit de mensen? Antwoordt Mij daarop.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zij overlegden onder elkander en zeiden: Indien wij zeggen: Uit de hemel, zal Hij zeggen: Waarom hebt gij hem dan niet geloofd?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Zeggen wij echter: Uit de mensen . . . Zij waren namelijk bevreesd voor de schare, want allen hielden Johannes inderdaad voor een ​profeet.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zij antwoordden en zeiden tot ​Jezus: Wij weten het niet. En ​Jezus​ </a:t>
            </a:r>
            <a:r>
              <a:rPr lang="nl-NL" sz="8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tot hen: Dan zeg Ik u ook niet, krachtens welke bevoegdheid Ik deze dingen doe.</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0" y="3212976"/>
            <a:ext cx="9144000" cy="132343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Matth.24:32 “Leert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dan van de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deze les: Wanneer zijn hout reeds week wordt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de bladeren doet uitspruiten</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weet gij daaraan, dat de zomer nabij is. </a:t>
            </a:r>
            <a:r>
              <a:rPr lang="nl-NL"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Zo moet ook gij, wanneer gij dit alles ziet, weten, dat het nabij is, voor de deur.</a:t>
            </a:r>
          </a:p>
        </p:txBody>
      </p:sp>
      <p:graphicFrame>
        <p:nvGraphicFramePr>
          <p:cNvPr id="6" name="Tabel 5"/>
          <p:cNvGraphicFramePr>
            <a:graphicFrameLocks noGrp="1"/>
          </p:cNvGraphicFramePr>
          <p:nvPr>
            <p:extLst>
              <p:ext uri="{D42A27DB-BD31-4B8C-83A1-F6EECF244321}">
                <p14:modId xmlns:p14="http://schemas.microsoft.com/office/powerpoint/2010/main" val="3703231331"/>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7" name="Rechthoek 6"/>
          <p:cNvSpPr/>
          <p:nvPr/>
        </p:nvSpPr>
        <p:spPr>
          <a:xfrm>
            <a:off x="10096" y="-27384"/>
            <a:ext cx="9144000" cy="101566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SEIZOEN?</a:t>
            </a:r>
          </a:p>
          <a:p>
            <a:pPr algn="ct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v</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óór Pesach – dus in  het voorjaar</a:t>
            </a:r>
          </a:p>
          <a:p>
            <a:pPr algn="ct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9383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Jezus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1" name="Tijdelijke aanduiding voor inhoud 2"/>
          <p:cNvSpPr txBox="1">
            <a:spLocks noChangeAspect="1"/>
          </p:cNvSpPr>
          <p:nvPr/>
        </p:nvSpPr>
        <p:spPr>
          <a:xfrm>
            <a:off x="467544" y="1956208"/>
            <a:ext cx="5760000" cy="377704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Aren plukken op </a:t>
            </a: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Sabbat</a:t>
            </a: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725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3652124421"/>
              </p:ext>
            </p:extLst>
          </p:nvPr>
        </p:nvGraphicFramePr>
        <p:xfrm>
          <a:off x="179512" y="116632"/>
          <a:ext cx="8892000" cy="5476343"/>
        </p:xfrm>
        <a:graphic>
          <a:graphicData uri="http://schemas.openxmlformats.org/drawingml/2006/table">
            <a:tbl>
              <a:tblPr firstRow="1" bandRow="1">
                <a:tableStyleId>{5C22544A-7EE6-4342-B048-85BDC9FD1C3A}</a:tableStyleId>
              </a:tblPr>
              <a:tblGrid>
                <a:gridCol w="2548855"/>
                <a:gridCol w="6343145"/>
              </a:tblGrid>
              <a:tr h="812903">
                <a:tc gridSpan="2">
                  <a:txBody>
                    <a:bodyPr/>
                    <a:lstStyle/>
                    <a:p>
                      <a:pPr algn="ctr"/>
                      <a:r>
                        <a:rPr lang="nl-NL" sz="4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 á 3 oogsten per jaar</a:t>
                      </a:r>
                      <a:endPar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a:lightRig rig="flood" dir="t"/>
                    </a:cell3D>
                    <a:solidFill>
                      <a:srgbClr val="C00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600" b="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a:lightRig rig="flood" dir="t"/>
                    </a:cell3D>
                    <a:solidFill>
                      <a:srgbClr val="C00000"/>
                    </a:solidFill>
                  </a:tcPr>
                </a:tc>
              </a:tr>
              <a:tr h="1703101">
                <a:tc>
                  <a:txBody>
                    <a:bodyPr/>
                    <a:lstStyle/>
                    <a:p>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16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vijgenoogst</a:t>
                      </a:r>
                    </a:p>
                    <a:p>
                      <a:r>
                        <a:rPr lang="nl-NL" sz="16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Juni-Juli</a:t>
                      </a:r>
                    </a:p>
                    <a:p>
                      <a:r>
                        <a:rPr lang="nl-NL" sz="16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Kleine oogst met de beste smaak,</a:t>
                      </a:r>
                      <a:r>
                        <a:rPr lang="nl-NL" sz="1600" b="0"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v</a:t>
                      </a:r>
                      <a:r>
                        <a:rPr lang="nl-NL" sz="16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ers gegeten</a:t>
                      </a:r>
                      <a:endParaRPr lang="nl-NL" sz="16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a:lightRig rig="flood" dir="t"/>
                    </a:cell3D>
                    <a:solidFill>
                      <a:srgbClr val="C0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Hosea 9:10 “Als ​druiven​ in de woestijn vond Ik Israël; als vroege ​vijgen, als eerste opbrengst aan de </a:t>
                      </a:r>
                      <a:r>
                        <a:rPr lang="nl-NL" sz="1600" b="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16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zag Ik uw vaderen. “</a:t>
                      </a:r>
                    </a:p>
                    <a:p>
                      <a:pPr marL="0" marR="0" indent="0" algn="l" defTabSz="914400" rtl="0" eaLnBrk="1" fontAlgn="auto" latinLnBrk="0" hangingPunct="1">
                        <a:lnSpc>
                          <a:spcPct val="100000"/>
                        </a:lnSpc>
                        <a:spcBef>
                          <a:spcPts val="0"/>
                        </a:spcBef>
                        <a:spcAft>
                          <a:spcPts val="0"/>
                        </a:spcAft>
                        <a:buClrTx/>
                        <a:buSzTx/>
                        <a:buFontTx/>
                        <a:buNone/>
                        <a:tabLst/>
                        <a:defRPr/>
                      </a:pPr>
                      <a:r>
                        <a:rPr lang="nl-NL" sz="1600" b="0" i="0" kern="12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Jer.24:2,3 </a:t>
                      </a:r>
                      <a:r>
                        <a:rPr lang="nl-NL" sz="1600" b="0" i="0" kern="1200"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a:t>
                      </a:r>
                      <a:r>
                        <a:rPr lang="nl-NL" sz="1600" b="0" i="0" kern="12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de ene korf bevatte zeer goede ​vijgen, zoals de vroegrijpe ​vijgen, maar de andere korf zeer slechte ​vijgen, zo slecht, dat zij niet te eten waren. Toen </a:t>
                      </a:r>
                      <a:r>
                        <a:rPr lang="nl-NL" sz="1600" b="0" i="0" kern="1200"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1600" b="0" i="0" kern="12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a:t>
                      </a:r>
                      <a:r>
                        <a:rPr lang="nl-NL" sz="1600" b="0" i="0" kern="1200" cap="small"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Here</a:t>
                      </a:r>
                      <a:r>
                        <a:rPr lang="nl-NL" sz="1600" b="0" i="0" kern="12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mij: Wat ziet gij, ​Jeremia? en ik </a:t>
                      </a:r>
                      <a:r>
                        <a:rPr lang="nl-NL" sz="1600" b="0" i="0" kern="1200"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1600" b="0" i="0" kern="12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​Vijgen; de goede ​vijgen​ zijn zeer goed, maar de slechte .”(Jes. 28.4)</a:t>
                      </a:r>
                      <a:endParaRPr lang="nl-NL" sz="1600" b="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a:lightRig rig="flood" dir="t"/>
                    </a:cell3D>
                    <a:solidFill>
                      <a:srgbClr val="C00000"/>
                    </a:solidFill>
                  </a:tcPr>
                </a:tc>
              </a:tr>
              <a:tr h="1296390">
                <a:tc>
                  <a:txBody>
                    <a:bodyPr/>
                    <a:lstStyle/>
                    <a:p>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16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 </a:t>
                      </a: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vijgenoogst</a:t>
                      </a:r>
                    </a:p>
                    <a:p>
                      <a:r>
                        <a:rPr lang="nl-NL" sz="16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Aug.-Sept</a:t>
                      </a:r>
                    </a:p>
                    <a:p>
                      <a:r>
                        <a:rPr lang="nl-NL" sz="16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Grote oogst</a:t>
                      </a:r>
                      <a:r>
                        <a:rPr lang="nl-NL" sz="1600" b="0"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v</a:t>
                      </a:r>
                      <a:r>
                        <a:rPr lang="nl-NL" sz="16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an</a:t>
                      </a:r>
                      <a:r>
                        <a:rPr lang="nl-NL" sz="1600" b="0"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z</a:t>
                      </a:r>
                      <a:r>
                        <a:rPr lang="nl-NL" sz="16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oete</a:t>
                      </a:r>
                      <a:r>
                        <a:rPr lang="nl-NL" sz="1600" b="0"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zomervijgen</a:t>
                      </a:r>
                    </a:p>
                    <a:p>
                      <a:r>
                        <a:rPr lang="nl-NL" sz="1600" b="0"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Gedroogd voor de winter</a:t>
                      </a:r>
                      <a:endParaRPr lang="nl-NL" sz="16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a:lightRig rig="flood" dir="t"/>
                    </a:cell3D>
                    <a:solidFill>
                      <a:srgbClr val="C00000"/>
                    </a:solidFill>
                  </a:tcPr>
                </a:tc>
                <a:tc>
                  <a:txBody>
                    <a:bodyPr/>
                    <a:lstStyle/>
                    <a:p>
                      <a:r>
                        <a:rPr lang="nl-NL" sz="16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Richt.9:11 </a:t>
                      </a:r>
                      <a:r>
                        <a:rPr lang="nl-NL" sz="1600" b="0" i="0" kern="12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”Maar de </a:t>
                      </a:r>
                      <a:r>
                        <a:rPr lang="nl-NL" sz="1600" b="0" i="0" kern="1200"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vijgeboom</a:t>
                      </a:r>
                      <a:r>
                        <a:rPr lang="nl-NL" sz="1600" b="0" i="0" kern="12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1600" b="0" i="0" kern="1200"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1600" b="0" i="0" kern="12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zou ik mijn zoetigheid prijsgeven en mijn goede vruchten, om te gaan zweven boven de bomen?”</a:t>
                      </a:r>
                      <a:endParaRPr lang="nl-NL" sz="16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a:lightRig rig="flood" dir="t"/>
                    </a:cell3D>
                    <a:solidFill>
                      <a:srgbClr val="C00000"/>
                    </a:solidFill>
                  </a:tcPr>
                </a:tc>
              </a:tr>
              <a:tr h="889680">
                <a:tc>
                  <a:txBody>
                    <a:bodyPr/>
                    <a:lstStyle/>
                    <a:p>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16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vijgenoogst</a:t>
                      </a:r>
                    </a:p>
                    <a:p>
                      <a:r>
                        <a:rPr lang="nl-NL" sz="16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Onrijpe wintervijgen</a:t>
                      </a:r>
                      <a:endParaRPr lang="nl-NL" sz="16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a:lightRig rig="flood" dir="t"/>
                    </a:cell3D>
                    <a:solidFill>
                      <a:srgbClr val="C00000"/>
                    </a:solidFill>
                  </a:tcPr>
                </a:tc>
                <a:tc>
                  <a:txBody>
                    <a:bodyPr/>
                    <a:lstStyle/>
                    <a:p>
                      <a:r>
                        <a:rPr lang="nl-NL" sz="1600" b="0" i="0" kern="12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Jer.29:17 “Zo zegt de </a:t>
                      </a:r>
                      <a:r>
                        <a:rPr lang="nl-NL" sz="1600" b="0" i="0" kern="1200" cap="small"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Here</a:t>
                      </a:r>
                      <a:r>
                        <a:rPr lang="nl-NL" sz="1600" b="0" i="0" kern="12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der heerscharen: Zie, Ik zend het ​zwaard, de honger en de pest onder hen en Ik maak hen als afschuwelijke ​vijgen, zo slecht, dat zij niet te eten zijn” (</a:t>
                      </a:r>
                      <a:r>
                        <a:rPr lang="nb-NO" sz="1600" b="0" i="0" kern="12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Hoogl. 2:13; Jer 24.2,3)</a:t>
                      </a:r>
                      <a:endParaRPr lang="nl-NL" sz="16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cell3D prstMaterial="dkEdge">
                      <a:bevel/>
                      <a:lightRig rig="flood" dir="t"/>
                    </a:cell3D>
                    <a:solidFill>
                      <a:srgbClr val="C00000"/>
                    </a:solidFill>
                  </a:tcPr>
                </a:tc>
              </a:tr>
            </a:tbl>
          </a:graphicData>
        </a:graphic>
      </p:graphicFrame>
      <p:graphicFrame>
        <p:nvGraphicFramePr>
          <p:cNvPr id="5" name="Tabel 4"/>
          <p:cNvGraphicFramePr>
            <a:graphicFrameLocks noGrp="1"/>
          </p:cNvGraphicFramePr>
          <p:nvPr>
            <p:extLst>
              <p:ext uri="{D42A27DB-BD31-4B8C-83A1-F6EECF244321}">
                <p14:modId xmlns:p14="http://schemas.microsoft.com/office/powerpoint/2010/main" val="945328774"/>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1887483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 8"/>
          <p:cNvGraphicFramePr>
            <a:graphicFrameLocks noGrp="1"/>
          </p:cNvGraphicFramePr>
          <p:nvPr>
            <p:extLst>
              <p:ext uri="{D42A27DB-BD31-4B8C-83A1-F6EECF244321}">
                <p14:modId xmlns:p14="http://schemas.microsoft.com/office/powerpoint/2010/main" val="2970400669"/>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0" y="0"/>
            <a:ext cx="9144000" cy="5661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796" y="64126"/>
            <a:ext cx="6212408" cy="5597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4129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 8"/>
          <p:cNvGraphicFramePr>
            <a:graphicFrameLocks noGrp="1"/>
          </p:cNvGraphicFramePr>
          <p:nvPr>
            <p:extLst>
              <p:ext uri="{D42A27DB-BD31-4B8C-83A1-F6EECF244321}">
                <p14:modId xmlns:p14="http://schemas.microsoft.com/office/powerpoint/2010/main" val="4135827869"/>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6146" name="Picture 2" descr="Afbeeldingsresultaat voor fig tree in spring lots of unripe  figs"/>
          <p:cNvPicPr>
            <a:picLocks noChangeAspect="1" noChangeArrowheads="1"/>
          </p:cNvPicPr>
          <p:nvPr/>
        </p:nvPicPr>
        <p:blipFill rotWithShape="1">
          <a:blip r:embed="rId3">
            <a:extLst>
              <a:ext uri="{28A0092B-C50C-407E-A947-70E740481C1C}">
                <a14:useLocalDpi xmlns:a14="http://schemas.microsoft.com/office/drawing/2010/main" val="0"/>
              </a:ext>
            </a:extLst>
          </a:blip>
          <a:srcRect l="8924"/>
          <a:stretch/>
        </p:blipFill>
        <p:spPr bwMode="auto">
          <a:xfrm>
            <a:off x="0" y="-57"/>
            <a:ext cx="9180511" cy="5674121"/>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p:cNvSpPr/>
          <p:nvPr/>
        </p:nvSpPr>
        <p:spPr>
          <a:xfrm>
            <a:off x="2018174" y="3810944"/>
            <a:ext cx="3417922" cy="646331"/>
          </a:xfrm>
          <a:prstGeom prst="rect">
            <a:avLst/>
          </a:prstGeom>
          <a:noFill/>
        </p:spPr>
        <p:style>
          <a:lnRef idx="0">
            <a:schemeClr val="dk1"/>
          </a:lnRef>
          <a:fillRef idx="3">
            <a:schemeClr val="dk1"/>
          </a:fillRef>
          <a:effectRef idx="3">
            <a:schemeClr val="dk1"/>
          </a:effectRef>
          <a:fontRef idx="minor">
            <a:schemeClr val="lt1"/>
          </a:fontRef>
        </p:style>
        <p:txBody>
          <a:bodyPr wrap="none">
            <a:spAutoFit/>
          </a:bodyPr>
          <a:lstStyle/>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HET IS NOG NIET </a:t>
            </a:r>
          </a:p>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DE TIJD VAN DE VIJGEN!</a:t>
            </a:r>
          </a:p>
        </p:txBody>
      </p:sp>
      <p:sp>
        <p:nvSpPr>
          <p:cNvPr id="13" name="Rechthoek 12"/>
          <p:cNvSpPr/>
          <p:nvPr/>
        </p:nvSpPr>
        <p:spPr>
          <a:xfrm>
            <a:off x="1729251" y="4593902"/>
            <a:ext cx="3922869" cy="923330"/>
          </a:xfrm>
          <a:prstGeom prst="rect">
            <a:avLst/>
          </a:prstGeom>
          <a:noFill/>
        </p:spPr>
        <p:style>
          <a:lnRef idx="0">
            <a:schemeClr val="dk1"/>
          </a:lnRef>
          <a:fillRef idx="3">
            <a:schemeClr val="dk1"/>
          </a:fillRef>
          <a:effectRef idx="3">
            <a:schemeClr val="dk1"/>
          </a:effectRef>
          <a:fontRef idx="minor">
            <a:schemeClr val="lt1"/>
          </a:fontRef>
        </p:style>
        <p:txBody>
          <a:bodyPr wrap="none">
            <a:spAutoFit/>
          </a:bodyPr>
          <a:lstStyle/>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Wel horen er </a:t>
            </a:r>
          </a:p>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onrijpe kleine groene vijgen </a:t>
            </a:r>
          </a:p>
          <a:p>
            <a:pPr algn="ctr"/>
            <a:r>
              <a:rPr lang="nl-NL"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aan de boom te zitten</a:t>
            </a:r>
            <a:endParaRPr lang="nl-NL"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Rechthoek 13"/>
          <p:cNvSpPr/>
          <p:nvPr/>
        </p:nvSpPr>
        <p:spPr>
          <a:xfrm>
            <a:off x="3648096" y="2852936"/>
            <a:ext cx="1067920" cy="646331"/>
          </a:xfrm>
          <a:prstGeom prst="rect">
            <a:avLst/>
          </a:prstGeom>
          <a:noFill/>
        </p:spPr>
        <p:style>
          <a:lnRef idx="0">
            <a:schemeClr val="dk1"/>
          </a:lnRef>
          <a:fillRef idx="3">
            <a:schemeClr val="dk1"/>
          </a:fillRef>
          <a:effectRef idx="3">
            <a:schemeClr val="dk1"/>
          </a:effectRef>
          <a:fontRef idx="minor">
            <a:schemeClr val="lt1"/>
          </a:fontRef>
        </p:style>
        <p:txBody>
          <a:bodyPr wrap="none">
            <a:spAutoFit/>
          </a:bodyPr>
          <a:lstStyle/>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SNACK</a:t>
            </a:r>
          </a:p>
          <a:p>
            <a:pPr algn="ct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Taqsh</a:t>
            </a:r>
            <a:endPar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hthoek 14"/>
          <p:cNvSpPr/>
          <p:nvPr/>
        </p:nvSpPr>
        <p:spPr>
          <a:xfrm>
            <a:off x="5247769" y="68431"/>
            <a:ext cx="4012638" cy="1200329"/>
          </a:xfrm>
          <a:prstGeom prst="rect">
            <a:avLst/>
          </a:prstGeom>
          <a:noFill/>
        </p:spPr>
        <p:style>
          <a:lnRef idx="0">
            <a:schemeClr val="dk1"/>
          </a:lnRef>
          <a:fillRef idx="3">
            <a:schemeClr val="dk1"/>
          </a:fillRef>
          <a:effectRef idx="3">
            <a:schemeClr val="dk1"/>
          </a:effectRef>
          <a:fontRef idx="minor">
            <a:schemeClr val="lt1"/>
          </a:fontRef>
        </p:style>
        <p:txBody>
          <a:bodyPr wrap="none">
            <a:spAutoFit/>
          </a:bodyPr>
          <a:lstStyle/>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WELKE CONCLUSIE </a:t>
            </a:r>
          </a:p>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KUN JE TREKKEN</a:t>
            </a:r>
          </a:p>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WANNEER ER GEEN GROENE </a:t>
            </a:r>
          </a:p>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VIJGEN AAN ZITTEN?</a:t>
            </a:r>
          </a:p>
        </p:txBody>
      </p:sp>
    </p:spTree>
    <p:extLst>
      <p:ext uri="{BB962C8B-B14F-4D97-AF65-F5344CB8AC3E}">
        <p14:creationId xmlns:p14="http://schemas.microsoft.com/office/powerpoint/2010/main" val="89400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3080"/>
          <a:stretch/>
        </p:blipFill>
        <p:spPr bwMode="auto">
          <a:xfrm>
            <a:off x="-46" y="25417"/>
            <a:ext cx="4856095" cy="56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Tabel 8"/>
          <p:cNvGraphicFramePr>
            <a:graphicFrameLocks noGrp="1"/>
          </p:cNvGraphicFramePr>
          <p:nvPr>
            <p:extLst>
              <p:ext uri="{D42A27DB-BD31-4B8C-83A1-F6EECF244321}">
                <p14:modId xmlns:p14="http://schemas.microsoft.com/office/powerpoint/2010/main" val="469866752"/>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5122" name="Picture 2" descr="Afbeeldingsresultaat voor unripe figs"/>
          <p:cNvPicPr>
            <a:picLocks noChangeAspect="1" noChangeArrowheads="1"/>
          </p:cNvPicPr>
          <p:nvPr/>
        </p:nvPicPr>
        <p:blipFill rotWithShape="1">
          <a:blip r:embed="rId4">
            <a:extLst>
              <a:ext uri="{28A0092B-C50C-407E-A947-70E740481C1C}">
                <a14:useLocalDpi xmlns:a14="http://schemas.microsoft.com/office/drawing/2010/main" val="0"/>
              </a:ext>
            </a:extLst>
          </a:blip>
          <a:srcRect l="35879" b="26299"/>
          <a:stretch/>
        </p:blipFill>
        <p:spPr bwMode="auto">
          <a:xfrm>
            <a:off x="4856049" y="25417"/>
            <a:ext cx="4275246" cy="561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5546801" y="4618362"/>
            <a:ext cx="2893741" cy="923330"/>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SNACK</a:t>
            </a:r>
          </a:p>
          <a:p>
            <a:pPr algn="ct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Taqsh</a:t>
            </a:r>
            <a:endPar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Onrijpe kleine vijgen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hthoek 11"/>
          <p:cNvSpPr/>
          <p:nvPr/>
        </p:nvSpPr>
        <p:spPr>
          <a:xfrm>
            <a:off x="395536" y="3501008"/>
            <a:ext cx="3520516" cy="923330"/>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SNACK</a:t>
            </a:r>
          </a:p>
          <a:p>
            <a:pPr algn="ct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Lawz</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akhdar</a:t>
            </a:r>
            <a:endPar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Onrijpe kleine amandelen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700021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news.aces.edu/wp-content/uploads/sites/2/2015/03/fig-tree.jpg"/>
          <p:cNvPicPr>
            <a:picLocks noChangeAspect="1" noChangeArrowheads="1"/>
          </p:cNvPicPr>
          <p:nvPr/>
        </p:nvPicPr>
        <p:blipFill rotWithShape="1">
          <a:blip r:embed="rId3">
            <a:extLst>
              <a:ext uri="{28A0092B-C50C-407E-A947-70E740481C1C}">
                <a14:useLocalDpi xmlns:a14="http://schemas.microsoft.com/office/drawing/2010/main" val="0"/>
              </a:ext>
            </a:extLst>
          </a:blip>
          <a:srcRect b="8176"/>
          <a:stretch/>
        </p:blipFill>
        <p:spPr bwMode="auto">
          <a:xfrm>
            <a:off x="-36512" y="-3424"/>
            <a:ext cx="9201790" cy="5652662"/>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25052" y="4941168"/>
            <a:ext cx="9180000" cy="1569660"/>
          </a:xfrm>
          <a:prstGeom prst="rect">
            <a:avLst/>
          </a:prstGeom>
          <a:solidFill>
            <a:schemeClr val="tx1"/>
          </a:solidFill>
        </p:spPr>
        <p:txBody>
          <a:bodyPr wrap="square">
            <a:spAutoFit/>
          </a:bodyPr>
          <a:lstStyle/>
          <a:p>
            <a:r>
              <a:rPr lang="nl-NL" sz="24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toen Hij van verre een </a:t>
            </a:r>
            <a:r>
              <a:rPr lang="nl-NL"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 zag,</a:t>
            </a:r>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die bladeren had</a:t>
            </a: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 ging Hij daarheen om te zien of Hij er ook iets aan vinden zou. En erbij gekomen, vond Hij er niets aan dan bladeren; want </a:t>
            </a:r>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het was de tijd niet voor ​vijgen</a:t>
            </a: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835044227"/>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7174" name="Picture 6" descr="Afbeeldingsresultaat voor ripe fig white backgroun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667" l="0" r="8992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652120" y="-99392"/>
            <a:ext cx="3701016" cy="441765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Afbeeldingsresultaat voor green fig white background"/>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8673"/>
                    </a14:imgEffect>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6143794">
            <a:off x="343257" y="-328201"/>
            <a:ext cx="1531488" cy="23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837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ppt_x"/>
                                          </p:val>
                                        </p:tav>
                                        <p:tav tm="100000">
                                          <p:val>
                                            <p:strVal val="#ppt_x"/>
                                          </p:val>
                                        </p:tav>
                                      </p:tavLst>
                                    </p:anim>
                                    <p:anim calcmode="lin" valueType="num">
                                      <p:cBhvr additive="base">
                                        <p:cTn id="8"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8"/>
                                        </p:tgtEl>
                                        <p:attrNameLst>
                                          <p:attrName>style.visibility</p:attrName>
                                        </p:attrNameLst>
                                      </p:cBhvr>
                                      <p:to>
                                        <p:strVal val="visible"/>
                                      </p:to>
                                    </p:set>
                                    <p:anim calcmode="lin" valueType="num">
                                      <p:cBhvr additive="base">
                                        <p:cTn id="13" dur="500" fill="hold"/>
                                        <p:tgtEl>
                                          <p:spTgt spid="7178"/>
                                        </p:tgtEl>
                                        <p:attrNameLst>
                                          <p:attrName>ppt_x</p:attrName>
                                        </p:attrNameLst>
                                      </p:cBhvr>
                                      <p:tavLst>
                                        <p:tav tm="0">
                                          <p:val>
                                            <p:strVal val="#ppt_x"/>
                                          </p:val>
                                        </p:tav>
                                        <p:tav tm="100000">
                                          <p:val>
                                            <p:strVal val="#ppt_x"/>
                                          </p:val>
                                        </p:tav>
                                      </p:tavLst>
                                    </p:anim>
                                    <p:anim calcmode="lin" valueType="num">
                                      <p:cBhvr additive="base">
                                        <p:cTn id="14"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LAST 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16396"/>
            <a:ext cx="9204683" cy="565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30344" y="620688"/>
            <a:ext cx="9144000" cy="163121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Jer.19:10 “</a:t>
            </a:r>
            <a:r>
              <a:rPr lang="nl-NL" sz="2000" dirty="0" smtClean="0">
                <a:latin typeface="Verdana" panose="020B0604030504040204" pitchFamily="34" charset="0"/>
                <a:ea typeface="Verdana" panose="020B0604030504040204" pitchFamily="34" charset="0"/>
                <a:cs typeface="Verdana" panose="020B0604030504040204" pitchFamily="34" charset="0"/>
              </a:rPr>
              <a:t>Breek </a:t>
            </a:r>
            <a:r>
              <a:rPr lang="nl-NL" sz="2000" dirty="0">
                <a:latin typeface="Verdana" panose="020B0604030504040204" pitchFamily="34" charset="0"/>
                <a:ea typeface="Verdana" panose="020B0604030504040204" pitchFamily="34" charset="0"/>
                <a:cs typeface="Verdana" panose="020B0604030504040204" pitchFamily="34" charset="0"/>
              </a:rPr>
              <a:t>dan de kruik ten aanschouwen van de mannen die met u zijn gegaan, aan stukken en zeg tot hen: </a:t>
            </a:r>
            <a:r>
              <a:rPr lang="nl-NL" sz="2000" baseline="30000" dirty="0">
                <a:latin typeface="Verdana" panose="020B0604030504040204" pitchFamily="34" charset="0"/>
                <a:ea typeface="Verdana" panose="020B0604030504040204" pitchFamily="34" charset="0"/>
                <a:cs typeface="Verdana" panose="020B0604030504040204" pitchFamily="34" charset="0"/>
              </a:rPr>
              <a:t>11</a:t>
            </a:r>
            <a:r>
              <a:rPr lang="nl-NL" sz="2000" dirty="0">
                <a:latin typeface="Verdana" panose="020B0604030504040204" pitchFamily="34" charset="0"/>
                <a:ea typeface="Verdana" panose="020B0604030504040204" pitchFamily="34" charset="0"/>
                <a:cs typeface="Verdana" panose="020B0604030504040204" pitchFamily="34" charset="0"/>
              </a:rPr>
              <a:t>Zo zegt de </a:t>
            </a:r>
            <a:r>
              <a:rPr lang="nl-NL" sz="2000" cap="small" dirty="0">
                <a:latin typeface="Verdana" panose="020B0604030504040204" pitchFamily="34" charset="0"/>
                <a:ea typeface="Verdana" panose="020B0604030504040204" pitchFamily="34" charset="0"/>
                <a:cs typeface="Verdana" panose="020B0604030504040204" pitchFamily="34" charset="0"/>
              </a:rPr>
              <a:t>Here</a:t>
            </a:r>
            <a:r>
              <a:rPr lang="nl-NL" sz="2000" dirty="0">
                <a:latin typeface="Verdana" panose="020B0604030504040204" pitchFamily="34" charset="0"/>
                <a:ea typeface="Verdana" panose="020B0604030504040204" pitchFamily="34" charset="0"/>
                <a:cs typeface="Verdana" panose="020B0604030504040204" pitchFamily="34" charset="0"/>
              </a:rPr>
              <a:t> der heerscharen: zo zal Ik dit volk en deze stad aan stukken breken, gelijk men pottenbakkersgerei aan stukken breekt, dat niet weder heel gemaakt kan </a:t>
            </a:r>
            <a:r>
              <a:rPr lang="nl-NL" sz="2000" dirty="0" smtClean="0">
                <a:latin typeface="Verdana" panose="020B0604030504040204" pitchFamily="34" charset="0"/>
                <a:ea typeface="Verdana" panose="020B0604030504040204" pitchFamily="34" charset="0"/>
                <a:cs typeface="Verdana" panose="020B0604030504040204" pitchFamily="34" charset="0"/>
              </a:rPr>
              <a:t>worden”</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30344" y="4653136"/>
            <a:ext cx="9144000" cy="1015663"/>
          </a:xfrm>
          <a:prstGeom prst="rect">
            <a:avLst/>
          </a:prstGeom>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Jer.23:3 “En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Ik zal de rest van mijn schapen verzamelen uit al de landen waarheen Ik ze heb verdreven, en Ik zal ze doen wederkeren naar hun weiden, en zij zullen vruchtbaar zijn en zich vermeerderen</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el 7"/>
          <p:cNvGraphicFramePr>
            <a:graphicFrameLocks noGrp="1"/>
          </p:cNvGraphicFramePr>
          <p:nvPr>
            <p:extLst>
              <p:ext uri="{D42A27DB-BD31-4B8C-83A1-F6EECF244321}">
                <p14:modId xmlns:p14="http://schemas.microsoft.com/office/powerpoint/2010/main" val="6887697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6" name="Rechthoek 5"/>
          <p:cNvSpPr/>
          <p:nvPr/>
        </p:nvSpPr>
        <p:spPr>
          <a:xfrm>
            <a:off x="35496" y="-27384"/>
            <a:ext cx="9144000" cy="400110"/>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Jeremia brak een kruik om een boodschap door te geven </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55727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61306" y="661897"/>
            <a:ext cx="9144000" cy="1631216"/>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Ezech.4: </a:t>
            </a:r>
            <a:r>
              <a:rPr lang="nl-NL" sz="2000" dirty="0">
                <a:solidFill>
                  <a:schemeClr val="tx1"/>
                </a:solidFill>
                <a:latin typeface="Verdana" panose="020B0604030504040204" pitchFamily="34" charset="0"/>
                <a:ea typeface="Verdana" panose="020B0604030504040204" pitchFamily="34" charset="0"/>
                <a:cs typeface="Verdana" panose="020B0604030504040204" pitchFamily="34" charset="0"/>
              </a:rPr>
              <a:t>Gij, mensenkind, neem u een tichelsteen, leg die vóór u en teken daarop een stad, Jeruzalem. </a:t>
            </a:r>
            <a:r>
              <a:rPr lang="nl-NL" sz="2000"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2</a:t>
            </a:r>
            <a:r>
              <a:rPr lang="nl-NL" sz="2000" dirty="0">
                <a:solidFill>
                  <a:schemeClr val="tx1"/>
                </a:solidFill>
                <a:latin typeface="Verdana" panose="020B0604030504040204" pitchFamily="34" charset="0"/>
                <a:ea typeface="Verdana" panose="020B0604030504040204" pitchFamily="34" charset="0"/>
                <a:cs typeface="Verdana" panose="020B0604030504040204" pitchFamily="34" charset="0"/>
              </a:rPr>
              <a:t>En breng haar in staat van ​belegering: bouw een schans tegen haar, werp een ​wal​ op tegen haar, sla legerkampen tegen haar op, breng aan alle kanten ​stormrammen​ tegen haar in stelling. </a:t>
            </a:r>
          </a:p>
        </p:txBody>
      </p:sp>
      <p:pic>
        <p:nvPicPr>
          <p:cNvPr id="410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889" t="16359" r="-889" b="17953"/>
          <a:stretch/>
        </p:blipFill>
        <p:spPr bwMode="auto">
          <a:xfrm>
            <a:off x="2149030" y="2253525"/>
            <a:ext cx="4968552" cy="3263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el 10"/>
          <p:cNvGraphicFramePr>
            <a:graphicFrameLocks noGrp="1"/>
          </p:cNvGraphicFramePr>
          <p:nvPr>
            <p:extLst>
              <p:ext uri="{D42A27DB-BD31-4B8C-83A1-F6EECF244321}">
                <p14:modId xmlns:p14="http://schemas.microsoft.com/office/powerpoint/2010/main" val="6887697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5" name="Rechthoek 4"/>
          <p:cNvSpPr/>
          <p:nvPr/>
        </p:nvSpPr>
        <p:spPr>
          <a:xfrm>
            <a:off x="11460" y="-27384"/>
            <a:ext cx="9144000" cy="400110"/>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Ezechiël</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tekende Jeruzalem om een boodschap door te geven</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22166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61306" y="841936"/>
            <a:ext cx="9144000" cy="1938992"/>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Hand.21:10 “En </a:t>
            </a:r>
            <a:r>
              <a:rPr lang="nl-NL" sz="2000" dirty="0">
                <a:solidFill>
                  <a:schemeClr val="tx1"/>
                </a:solidFill>
                <a:latin typeface="Verdana" panose="020B0604030504040204" pitchFamily="34" charset="0"/>
                <a:ea typeface="Verdana" panose="020B0604030504040204" pitchFamily="34" charset="0"/>
                <a:cs typeface="Verdana" panose="020B0604030504040204" pitchFamily="34" charset="0"/>
              </a:rPr>
              <a:t>toen wij daar verscheidene dagen bleven, kwam uit Judea een zeker ​profeet, genaamd </a:t>
            </a:r>
            <a:r>
              <a:rPr lang="nl-NL" sz="2000" dirty="0" err="1">
                <a:solidFill>
                  <a:schemeClr val="tx1"/>
                </a:solidFill>
                <a:latin typeface="Verdana" panose="020B0604030504040204" pitchFamily="34" charset="0"/>
                <a:ea typeface="Verdana" panose="020B0604030504040204" pitchFamily="34" charset="0"/>
                <a:cs typeface="Verdana" panose="020B0604030504040204" pitchFamily="34" charset="0"/>
              </a:rPr>
              <a:t>Agabus</a:t>
            </a:r>
            <a:r>
              <a:rPr lang="nl-NL" sz="2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sz="2000"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11</a:t>
            </a:r>
            <a:r>
              <a:rPr lang="nl-NL" sz="2000" dirty="0">
                <a:solidFill>
                  <a:schemeClr val="tx1"/>
                </a:solidFill>
                <a:latin typeface="Verdana" panose="020B0604030504040204" pitchFamily="34" charset="0"/>
                <a:ea typeface="Verdana" panose="020B0604030504040204" pitchFamily="34" charset="0"/>
                <a:cs typeface="Verdana" panose="020B0604030504040204" pitchFamily="34" charset="0"/>
              </a:rPr>
              <a:t>Toen deze bij ons gekomen was, nam hij de ​gordel​ van ​Paulus, en zich voeten en handen bindende, </a:t>
            </a:r>
            <a:r>
              <a:rPr lang="nl-NL" sz="2000" dirty="0" err="1">
                <a:solidFill>
                  <a:schemeClr val="tx1"/>
                </a:solidFill>
                <a:latin typeface="Verdana" panose="020B0604030504040204" pitchFamily="34" charset="0"/>
                <a:ea typeface="Verdana" panose="020B0604030504040204" pitchFamily="34" charset="0"/>
                <a:cs typeface="Verdana" panose="020B0604030504040204" pitchFamily="34" charset="0"/>
              </a:rPr>
              <a:t>zeide</a:t>
            </a:r>
            <a:r>
              <a:rPr lang="nl-NL" sz="2000" dirty="0">
                <a:solidFill>
                  <a:schemeClr val="tx1"/>
                </a:solidFill>
                <a:latin typeface="Verdana" panose="020B0604030504040204" pitchFamily="34" charset="0"/>
                <a:ea typeface="Verdana" panose="020B0604030504040204" pitchFamily="34" charset="0"/>
                <a:cs typeface="Verdana" panose="020B0604030504040204" pitchFamily="34" charset="0"/>
              </a:rPr>
              <a:t> hij: Dit zegt de ​heilige​ Geest: De man, van wie deze ​gordel​ is, zullen de ​Joden​ te Jeruzalem zo binden en uitleveren in de handen der heidenen. </a:t>
            </a:r>
            <a:r>
              <a:rPr lang="nl-NL" sz="2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endParaRPr lang="nl-NL"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5124" name="Picture 4" descr="Afbeeldingsresultaat voor old bel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500" b="78750" l="0" r="99583"/>
                    </a14:imgEffect>
                  </a14:imgLayer>
                </a14:imgProps>
              </a:ext>
              <a:ext uri="{28A0092B-C50C-407E-A947-70E740481C1C}">
                <a14:useLocalDpi xmlns:a14="http://schemas.microsoft.com/office/drawing/2010/main" val="0"/>
              </a:ext>
            </a:extLst>
          </a:blip>
          <a:srcRect/>
          <a:stretch>
            <a:fillRect/>
          </a:stretch>
        </p:blipFill>
        <p:spPr bwMode="auto">
          <a:xfrm>
            <a:off x="1259632" y="2444889"/>
            <a:ext cx="6696744" cy="30723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el 7"/>
          <p:cNvGraphicFramePr>
            <a:graphicFrameLocks noGrp="1"/>
          </p:cNvGraphicFramePr>
          <p:nvPr>
            <p:extLst>
              <p:ext uri="{D42A27DB-BD31-4B8C-83A1-F6EECF244321}">
                <p14:modId xmlns:p14="http://schemas.microsoft.com/office/powerpoint/2010/main" val="6887697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5" name="Rechthoek 4"/>
          <p:cNvSpPr/>
          <p:nvPr/>
        </p:nvSpPr>
        <p:spPr>
          <a:xfrm>
            <a:off x="35496" y="-27384"/>
            <a:ext cx="9144000" cy="707886"/>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p>
            <a:pPr algn="ct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Agabus</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bond zijn handen en voeten om 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boodschap door te geven </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94896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news.aces.edu/wp-content/uploads/sites/2/2015/03/fig-tree.jpg"/>
          <p:cNvPicPr>
            <a:picLocks noChangeAspect="1" noChangeArrowheads="1"/>
          </p:cNvPicPr>
          <p:nvPr/>
        </p:nvPicPr>
        <p:blipFill rotWithShape="1">
          <a:blip r:embed="rId3">
            <a:extLst>
              <a:ext uri="{28A0092B-C50C-407E-A947-70E740481C1C}">
                <a14:useLocalDpi xmlns:a14="http://schemas.microsoft.com/office/drawing/2010/main" val="0"/>
              </a:ext>
            </a:extLst>
          </a:blip>
          <a:srcRect b="8176"/>
          <a:stretch/>
        </p:blipFill>
        <p:spPr bwMode="auto">
          <a:xfrm>
            <a:off x="-36512" y="-3424"/>
            <a:ext cx="9201790" cy="56526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p:cNvGraphicFramePr>
            <a:graphicFrameLocks noGrp="1"/>
          </p:cNvGraphicFramePr>
          <p:nvPr>
            <p:extLst>
              <p:ext uri="{D42A27DB-BD31-4B8C-83A1-F6EECF244321}">
                <p14:modId xmlns:p14="http://schemas.microsoft.com/office/powerpoint/2010/main" val="3816266522"/>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7" name="Rechthoek 6"/>
          <p:cNvSpPr/>
          <p:nvPr/>
        </p:nvSpPr>
        <p:spPr>
          <a:xfrm>
            <a:off x="0" y="-27384"/>
            <a:ext cx="9144000" cy="707886"/>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vervloekte de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 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boodschap door te geven! </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27934" y="5239234"/>
            <a:ext cx="9180000" cy="400110"/>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WAT IS DEZE BOODSCHAP VAN JESJOEA?</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84242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5940088"/>
          </a:xfrm>
          <a:prstGeom prst="rect">
            <a:avLst/>
          </a:prstGeom>
          <a:solidFill>
            <a:schemeClr val="tx1"/>
          </a:solidFill>
        </p:spPr>
        <p:txBody>
          <a:bodyPr wrap="square">
            <a:spAutoFit/>
          </a:bodyPr>
          <a:lstStyle/>
          <a:p>
            <a:r>
              <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11: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dicht bij Jeruzalem kwamen, bij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Betfage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aan de ​Olijfberg, zond Hij twee van zijn discipelen uit,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Gaat naar het dorp, dat tegenover u ligt, en terstond, als gij er binnenkomt, zult gij een veulen vastgebonden vinden, waarop nog nooit een mens heeft gezeten; maakt het los en brengt het hier.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iemand tot u zegt: Wat doet gij daar? zegt dan: De Here heeft het nodig en terstond zendt Hij het weder hierheen.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gingen heen en vonden een veulen vastgebonden bij de deur buiten aan de ​weg, en zij maakten het los.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sommigen van degenen, die daar stonden, zeiden tot hen: Wat doet gij daar, dat gij dat veulen losmaakt?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spraken tot hen, zoals ​Jezus​ gezegd had, en zij lieten hen begaan.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het veulen tot ​Jezus​ en legden hun klederen daarop en Hij ging erop zitten.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velen spreidden hun klederen op de weg en anderen groen, dat zij van het veld plukten.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die voorgingen en die volgden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riepen: </a:t>
            </a:r>
            <a:r>
              <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Hosanna</a:t>
            </a:r>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Gezegend Hij, die komt in de naam des Heren;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gezegend het komende rijk van onze vader ​David; Hosanna in de hoogste hemelen!</a:t>
            </a:r>
          </a:p>
          <a:p>
            <a:r>
              <a:rPr lang="nl-NL" sz="800" b="1" baseline="30000" dirty="0" smtClean="0">
                <a:solidFill>
                  <a:srgbClr val="92D050"/>
                </a:solidFill>
                <a:latin typeface="Verdana" panose="020B0604030504040204" pitchFamily="34" charset="0"/>
                <a:ea typeface="Verdana" panose="020B0604030504040204" pitchFamily="34" charset="0"/>
                <a:cs typeface="Verdana" panose="020B0604030504040204" pitchFamily="34" charset="0"/>
              </a:rPr>
              <a:t>11</a:t>
            </a:r>
            <a:r>
              <a:rPr lang="nl-NL" sz="800" b="1" dirty="0" smtClean="0">
                <a:solidFill>
                  <a:srgbClr val="92D050"/>
                </a:solidFill>
                <a:latin typeface="Verdana" panose="020B0604030504040204" pitchFamily="34" charset="0"/>
                <a:ea typeface="Verdana" panose="020B0604030504040204" pitchFamily="34" charset="0"/>
                <a:cs typeface="Verdana" panose="020B0604030504040204" pitchFamily="34" charset="0"/>
              </a:rPr>
              <a:t>En </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Hij kwam te Jeruzalem in de tempel. En nadat Hij rondom alles overzien had, vertrok Hij, toen het reeds laat op de dag was, naar </a:t>
            </a:r>
            <a:r>
              <a:rPr lang="nl-NL" sz="800" b="1" dirty="0" err="1">
                <a:solidFill>
                  <a:srgbClr val="92D050"/>
                </a:solidFill>
                <a:latin typeface="Verdana" panose="020B0604030504040204" pitchFamily="34" charset="0"/>
                <a:ea typeface="Verdana" panose="020B0604030504040204" pitchFamily="34" charset="0"/>
                <a:cs typeface="Verdana" panose="020B0604030504040204" pitchFamily="34" charset="0"/>
              </a:rPr>
              <a:t>Betanië</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 met de </a:t>
            </a:r>
            <a:r>
              <a:rPr lang="nl-NL" sz="800" b="1" dirty="0" smtClean="0">
                <a:solidFill>
                  <a:srgbClr val="92D050"/>
                </a:solidFill>
                <a:latin typeface="Verdana" panose="020B0604030504040204" pitchFamily="34" charset="0"/>
                <a:ea typeface="Verdana" panose="020B0604030504040204" pitchFamily="34" charset="0"/>
                <a:cs typeface="Verdana" panose="020B0604030504040204" pitchFamily="34" charset="0"/>
              </a:rPr>
              <a:t>twaalven.</a:t>
            </a:r>
            <a:r>
              <a:rPr lang="nl-NL" sz="800" b="1" baseline="30000" dirty="0" smtClean="0">
                <a:solidFill>
                  <a:srgbClr val="92D050"/>
                </a:solidFill>
                <a:latin typeface="Verdana" panose="020B0604030504040204" pitchFamily="34" charset="0"/>
                <a:ea typeface="Verdana" panose="020B0604030504040204" pitchFamily="34" charset="0"/>
                <a:cs typeface="Verdana" panose="020B0604030504040204" pitchFamily="34" charset="0"/>
              </a:rPr>
              <a:t>12</a:t>
            </a:r>
            <a:r>
              <a:rPr lang="nl-NL" sz="800" b="1" dirty="0" smtClean="0">
                <a:solidFill>
                  <a:srgbClr val="92D050"/>
                </a:solidFill>
                <a:latin typeface="Verdana" panose="020B0604030504040204" pitchFamily="34" charset="0"/>
                <a:ea typeface="Verdana" panose="020B0604030504040204" pitchFamily="34" charset="0"/>
                <a:cs typeface="Verdana" panose="020B0604030504040204" pitchFamily="34" charset="0"/>
              </a:rPr>
              <a:t>En </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de volgende dag, toen zij van </a:t>
            </a:r>
            <a:r>
              <a:rPr lang="nl-NL" sz="800" b="1" dirty="0" err="1">
                <a:solidFill>
                  <a:srgbClr val="92D050"/>
                </a:solidFill>
                <a:latin typeface="Verdana" panose="020B0604030504040204" pitchFamily="34" charset="0"/>
                <a:ea typeface="Verdana" panose="020B0604030504040204" pitchFamily="34" charset="0"/>
                <a:cs typeface="Verdana" panose="020B0604030504040204" pitchFamily="34" charset="0"/>
              </a:rPr>
              <a:t>Betanië</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 kwamen, werd Hij hongerig. </a:t>
            </a:r>
            <a:r>
              <a:rPr lang="nl-NL" sz="800" b="1"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13</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En toen Hij van verre een </a:t>
            </a:r>
            <a:r>
              <a:rPr lang="nl-NL" sz="800" b="1" dirty="0" err="1">
                <a:solidFill>
                  <a:srgbClr val="92D050"/>
                </a:solidFill>
                <a:latin typeface="Verdana" panose="020B0604030504040204" pitchFamily="34" charset="0"/>
                <a:ea typeface="Verdana" panose="020B0604030504040204" pitchFamily="34" charset="0"/>
                <a:cs typeface="Verdana" panose="020B0604030504040204" pitchFamily="34" charset="0"/>
              </a:rPr>
              <a:t>vijgeboom</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 zag, die bladeren had, ging Hij daarheen om te zien of Hij er ook iets aan vinden zou. En erbij gekomen, vond Hij er niets aan dan bladeren; want het was de tijd niet voor ​vijgen. </a:t>
            </a:r>
            <a:r>
              <a:rPr lang="nl-NL" sz="800" b="1"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14</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En Hij antwoordde en </a:t>
            </a:r>
            <a:r>
              <a:rPr lang="nl-NL" sz="800" b="1" dirty="0" err="1">
                <a:solidFill>
                  <a:srgbClr val="92D050"/>
                </a:solidFill>
                <a:latin typeface="Verdana" panose="020B0604030504040204" pitchFamily="34" charset="0"/>
                <a:ea typeface="Verdana" panose="020B0604030504040204" pitchFamily="34" charset="0"/>
                <a:cs typeface="Verdana" panose="020B0604030504040204" pitchFamily="34" charset="0"/>
              </a:rPr>
              <a:t>zeide</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 tot hem: Nooit </a:t>
            </a:r>
            <a:r>
              <a:rPr lang="nl-NL" sz="800" b="1" dirty="0" err="1">
                <a:solidFill>
                  <a:srgbClr val="92D050"/>
                </a:solidFill>
                <a:latin typeface="Verdana" panose="020B0604030504040204" pitchFamily="34" charset="0"/>
                <a:ea typeface="Verdana" panose="020B0604030504040204" pitchFamily="34" charset="0"/>
                <a:cs typeface="Verdana" panose="020B0604030504040204" pitchFamily="34" charset="0"/>
              </a:rPr>
              <a:t>ete</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 meer iemand vrucht van u in eeuwigheid! En zijn discipelen hoorden het.</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te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Jeruzalem. 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ging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de ​tempel</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binnen en begon hen, die in de ​tempel​ verkochten en kochten, uit te drijven en de tafels der wisselaars en de stoelen van hen, die de duiven verkochten, keerde Hij om,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liet niet toe, dat iemand enig voorwerp door de tempel droeg;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leerde en sprak tot hen: Staat er niet geschreven, dat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mijn huis een bedehuis zal heten voor alle volken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gij hebt het tot een rovershol gemaakt. En 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hoorden het en zochten, hoe zij Hem zouden kunnen ombrengen, want zij waren bevreesd voor Hem, omdat de gehele schare versteld stond over zijn leer.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het laat werd, gingen zij de stad uit, naar buiten.</a:t>
            </a:r>
          </a:p>
          <a:p>
            <a:r>
              <a:rPr lang="nl-NL" sz="800" b="1"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20</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En toen zij des morgens vroeg langs de </a:t>
            </a:r>
            <a:r>
              <a:rPr lang="nl-NL" sz="800" b="1" dirty="0" err="1">
                <a:solidFill>
                  <a:srgbClr val="92D050"/>
                </a:solidFill>
                <a:latin typeface="Verdana" panose="020B0604030504040204" pitchFamily="34" charset="0"/>
                <a:ea typeface="Verdana" panose="020B0604030504040204" pitchFamily="34" charset="0"/>
                <a:cs typeface="Verdana" panose="020B0604030504040204" pitchFamily="34" charset="0"/>
              </a:rPr>
              <a:t>vijgeboom</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 kwamen, zagen zij, dat hij van de wortel af verdord was. </a:t>
            </a:r>
            <a:r>
              <a:rPr lang="nl-NL" sz="800" b="1"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21</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En ​Petrus​ herinnerde het zich en </a:t>
            </a:r>
            <a:r>
              <a:rPr lang="nl-NL" sz="800" b="1" dirty="0" err="1">
                <a:solidFill>
                  <a:srgbClr val="92D050"/>
                </a:solidFill>
                <a:latin typeface="Verdana" panose="020B0604030504040204" pitchFamily="34" charset="0"/>
                <a:ea typeface="Verdana" panose="020B0604030504040204" pitchFamily="34" charset="0"/>
                <a:cs typeface="Verdana" panose="020B0604030504040204" pitchFamily="34" charset="0"/>
              </a:rPr>
              <a:t>zeide</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 tot Hem: ​Rabbi, zie de </a:t>
            </a:r>
            <a:r>
              <a:rPr lang="nl-NL" sz="800" b="1" dirty="0" err="1">
                <a:solidFill>
                  <a:srgbClr val="92D050"/>
                </a:solidFill>
                <a:latin typeface="Verdana" panose="020B0604030504040204" pitchFamily="34" charset="0"/>
                <a:ea typeface="Verdana" panose="020B0604030504040204" pitchFamily="34" charset="0"/>
                <a:cs typeface="Verdana" panose="020B0604030504040204" pitchFamily="34" charset="0"/>
              </a:rPr>
              <a:t>vijgeboom</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 die Gij vervloekt hebt, is verdord. </a:t>
            </a:r>
            <a:r>
              <a:rPr lang="nl-NL" sz="800" b="1"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22</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b="1" dirty="0" err="1">
                <a:solidFill>
                  <a:srgbClr val="92D050"/>
                </a:solidFill>
                <a:latin typeface="Verdana" panose="020B0604030504040204" pitchFamily="34" charset="0"/>
                <a:ea typeface="Verdana" panose="020B0604030504040204" pitchFamily="34" charset="0"/>
                <a:cs typeface="Verdana" panose="020B0604030504040204" pitchFamily="34" charset="0"/>
              </a:rPr>
              <a:t>zeide</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 tot hen: Hebt geloof in God. </a:t>
            </a:r>
            <a:r>
              <a:rPr lang="nl-NL" sz="800" b="1"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23</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Voorwaar, Ik zeg u, wie tot deze berg zou zeggen, hef u op en werp u in de zee, en in zijn ​hart​ niet zou twijfelen, maar geloven, dat hetgeen hij zegt geschiedt, het zal hem geschieden.</a:t>
            </a:r>
            <a:r>
              <a:rPr lang="nl-NL" sz="800" b="1"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24</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Daarom zeg Ik u, al wat gij ​bidt​ en begeert, gelooft, dat gij het hebt ontvangen, en het zal geschieden. </a:t>
            </a:r>
            <a:r>
              <a:rPr lang="nl-NL" sz="800" b="1"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25</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En wanneer gij staat te ​bidden, ​vergeeft​ wat gij tegen iemand mocht hebben, opdat ook uw Vader in de hemelen uw overtredingen </a:t>
            </a:r>
            <a:r>
              <a:rPr lang="nl-NL" sz="800" b="1" dirty="0" err="1">
                <a:solidFill>
                  <a:srgbClr val="92D050"/>
                </a:solidFill>
                <a:latin typeface="Verdana" panose="020B0604030504040204" pitchFamily="34" charset="0"/>
                <a:ea typeface="Verdana" panose="020B0604030504040204" pitchFamily="34" charset="0"/>
                <a:cs typeface="Verdana" panose="020B0604030504040204" pitchFamily="34" charset="0"/>
              </a:rPr>
              <a:t>vergeve</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 </a:t>
            </a:r>
            <a:r>
              <a:rPr lang="nl-NL" sz="800" b="1"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26</a:t>
            </a:r>
            <a:r>
              <a:rPr lang="nl-NL" sz="800" b="1" dirty="0">
                <a:solidFill>
                  <a:srgbClr val="92D050"/>
                </a:solidFill>
                <a:latin typeface="Verdana" panose="020B0604030504040204" pitchFamily="34" charset="0"/>
                <a:ea typeface="Verdana" panose="020B0604030504040204" pitchFamily="34" charset="0"/>
                <a:cs typeface="Verdana" panose="020B0604030504040204" pitchFamily="34" charset="0"/>
              </a:rPr>
              <a:t>[Indien gij echter niet ​vergeeft, zal ook uw Vader, die in de hemelen is, uw overtredingen niet ​vergeven.]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kwamen weder te Jeruzalem. En terwijl Hij in de ​tempel​ wandelde, kwamen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oudsten tot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zeiden tot Hem: Krachtens welke bevoegdheid doet Gij deze dingen? Of wie heeft U de bevoegdheid gegeven om deze dingen te doen?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Ik zal u één vraag stellen; geeft Mij daarop antwoord, dan zal Ik u zeggen, krachtens welke bevoegdheid Ik deze dingen doe.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​doop​ van Johannes, was die uit de hemel of uit de mensen? Antwoordt Mij daarop.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overlegden onder elkander en zeiden: Indien wij zeggen: Uit de hemel, zal Hij zeggen: Waarom hebt gij hem dan niet geloofd?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Zeggen wij echter: Uit de mensen . . . Zij waren namelijk bevreesd voor de schare, want allen hielden Johannes inderdaad voor een ​profeet.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antwoordden en zeiden tot ​Jezus: Wij weten het niet. En ​Jezus​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Dan zeg Ik u ook niet, krachtens welke bevoegdheid Ik deze dingen doe.</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2534179269"/>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Bedehuis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4" name="PIJL-OMLAAG 3"/>
          <p:cNvSpPr/>
          <p:nvPr/>
        </p:nvSpPr>
        <p:spPr>
          <a:xfrm>
            <a:off x="2123728" y="119177"/>
            <a:ext cx="5112568" cy="1077575"/>
          </a:xfrm>
          <a:prstGeom prst="downArrow">
            <a:avLst>
              <a:gd name="adj1" fmla="val 66503"/>
              <a:gd name="adj2" fmla="val 50000"/>
            </a:avLst>
          </a:prstGeom>
          <a:solidFill>
            <a:schemeClr val="accent3">
              <a:lumMod val="50000"/>
            </a:schemeClr>
          </a:solidFill>
          <a:ln/>
        </p:spPr>
        <p:style>
          <a:lnRef idx="0">
            <a:schemeClr val="dk1"/>
          </a:lnRef>
          <a:fillRef idx="3">
            <a:schemeClr val="dk1"/>
          </a:fillRef>
          <a:effectRef idx="3">
            <a:schemeClr val="dk1"/>
          </a:effectRef>
          <a:fontRef idx="minor">
            <a:schemeClr val="lt1"/>
          </a:fontRef>
        </p:style>
        <p:txBody>
          <a:bodyPr wrap="square">
            <a:spAutoFit/>
          </a:bodyPr>
          <a:lstStyle/>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Over de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vijgeboom</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PIJL-OMHOOG 6"/>
          <p:cNvSpPr/>
          <p:nvPr/>
        </p:nvSpPr>
        <p:spPr>
          <a:xfrm>
            <a:off x="2123728" y="5031695"/>
            <a:ext cx="5112568" cy="1349633"/>
          </a:xfrm>
          <a:prstGeom prst="upArrow">
            <a:avLst>
              <a:gd name="adj1" fmla="val 70090"/>
              <a:gd name="adj2" fmla="val 50000"/>
            </a:avLst>
          </a:prstGeom>
          <a:solidFill>
            <a:schemeClr val="accent3">
              <a:lumMod val="50000"/>
            </a:schemeClr>
          </a:solidFill>
          <a:ln/>
        </p:spPr>
        <p:style>
          <a:lnRef idx="0">
            <a:schemeClr val="dk1"/>
          </a:lnRef>
          <a:fillRef idx="3">
            <a:schemeClr val="dk1"/>
          </a:fillRef>
          <a:effectRef idx="3">
            <a:schemeClr val="dk1"/>
          </a:effectRef>
          <a:fontRef idx="minor">
            <a:schemeClr val="lt1"/>
          </a:fontRef>
        </p:style>
        <p:txBody>
          <a:bodyPr wrap="square">
            <a:spAutoFit/>
          </a:bodyPr>
          <a:lstStyle/>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Over de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vijgeboom</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20535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0" name="Tijdelijke aanduiding voor inhoud 2"/>
          <p:cNvSpPr txBox="1">
            <a:spLocks/>
          </p:cNvSpPr>
          <p:nvPr/>
        </p:nvSpPr>
        <p:spPr>
          <a:xfrm>
            <a:off x="3203848" y="1196752"/>
            <a:ext cx="5719314" cy="379313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90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Afbeeldingsresultaat voor synagogue basel"/>
          <p:cNvPicPr>
            <a:picLocks noChangeAspect="1" noChangeArrowheads="1"/>
          </p:cNvPicPr>
          <p:nvPr/>
        </p:nvPicPr>
        <p:blipFill rotWithShape="1">
          <a:blip r:embed="rId3">
            <a:extLst>
              <a:ext uri="{28A0092B-C50C-407E-A947-70E740481C1C}">
                <a14:useLocalDpi xmlns:a14="http://schemas.microsoft.com/office/drawing/2010/main" val="0"/>
              </a:ext>
            </a:extLst>
          </a:blip>
          <a:srcRect b="23340"/>
          <a:stretch/>
        </p:blipFill>
        <p:spPr bwMode="auto">
          <a:xfrm>
            <a:off x="-36512" y="462756"/>
            <a:ext cx="9180000" cy="52128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p:cNvGraphicFramePr>
            <a:graphicFrameLocks noGrp="1"/>
          </p:cNvGraphicFramePr>
          <p:nvPr>
            <p:extLst>
              <p:ext uri="{D42A27DB-BD31-4B8C-83A1-F6EECF244321}">
                <p14:modId xmlns:p14="http://schemas.microsoft.com/office/powerpoint/2010/main" val="138022860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Bedehuis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614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26478"/>
          <a:stretch/>
        </p:blipFill>
        <p:spPr bwMode="auto">
          <a:xfrm>
            <a:off x="-20217" y="-27384"/>
            <a:ext cx="9265221" cy="8110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hthoek 1"/>
          <p:cNvSpPr/>
          <p:nvPr/>
        </p:nvSpPr>
        <p:spPr>
          <a:xfrm>
            <a:off x="-36512" y="5685055"/>
            <a:ext cx="9180000" cy="1200329"/>
          </a:xfrm>
          <a:prstGeom prst="rect">
            <a:avLst/>
          </a:prstGeom>
          <a:solidFill>
            <a:schemeClr val="bg1">
              <a:lumMod val="65000"/>
            </a:schemeClr>
          </a:solid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he-IL" sz="3200" b="1" dirty="0">
                <a:solidFill>
                  <a:schemeClr val="tx1"/>
                </a:solidFill>
                <a:cs typeface="+mj-cs"/>
              </a:rPr>
              <a:t>כִּי </a:t>
            </a:r>
            <a:r>
              <a:rPr lang="he-IL" sz="3200" b="1" dirty="0" smtClean="0">
                <a:solidFill>
                  <a:schemeClr val="tx1"/>
                </a:solidFill>
                <a:cs typeface="+mj-cs"/>
              </a:rPr>
              <a:t>בֵיתִי </a:t>
            </a:r>
            <a:r>
              <a:rPr lang="he-IL" sz="3200" b="1" dirty="0">
                <a:solidFill>
                  <a:schemeClr val="tx1"/>
                </a:solidFill>
                <a:cs typeface="+mj-cs"/>
              </a:rPr>
              <a:t>בֵּית-תְּפִלָּה יִקָּרֵא </a:t>
            </a:r>
            <a:r>
              <a:rPr lang="he-IL" sz="3200" b="1" dirty="0" smtClean="0">
                <a:solidFill>
                  <a:schemeClr val="tx1"/>
                </a:solidFill>
                <a:cs typeface="+mj-cs"/>
              </a:rPr>
              <a:t>לְכָל-הָעַמִּים</a:t>
            </a:r>
            <a:endParaRPr lang="nl-NL" sz="2000" dirty="0" smtClean="0">
              <a:solidFill>
                <a:schemeClr val="tx1"/>
              </a:solidFill>
            </a:endParaRPr>
          </a:p>
          <a:p>
            <a:pPr algn="ctr"/>
            <a:r>
              <a:rPr lang="nl-NL" sz="2000" b="1" dirty="0">
                <a:solidFill>
                  <a:schemeClr val="tx1"/>
                </a:solidFill>
                <a:latin typeface="Verdana" panose="020B0604030504040204" pitchFamily="34" charset="0"/>
                <a:ea typeface="Verdana" panose="020B0604030504040204" pitchFamily="34" charset="0"/>
                <a:cs typeface="Verdana" panose="020B0604030504040204" pitchFamily="34" charset="0"/>
              </a:rPr>
              <a:t>k</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i </a:t>
            </a:r>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wéti</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bét </a:t>
            </a:r>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tefilah</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jiqaré</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le</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chol</a:t>
            </a:r>
            <a:r>
              <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ha </a:t>
            </a:r>
            <a:r>
              <a:rPr lang="nl-NL" sz="2000" b="1"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amim</a:t>
            </a:r>
            <a:endParaRPr lang="nl-NL" sz="2000"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i="1" dirty="0">
                <a:latin typeface="Verdana" panose="020B0604030504040204" pitchFamily="34" charset="0"/>
                <a:ea typeface="Verdana" panose="020B0604030504040204" pitchFamily="34" charset="0"/>
                <a:cs typeface="Verdana" panose="020B0604030504040204" pitchFamily="34" charset="0"/>
              </a:rPr>
              <a:t>want mijn huis zal een </a:t>
            </a:r>
            <a:r>
              <a:rPr lang="nl-NL" sz="2000" b="1" i="1" dirty="0">
                <a:solidFill>
                  <a:schemeClr val="tx1"/>
                </a:solidFill>
                <a:latin typeface="Verdana" panose="020B0604030504040204" pitchFamily="34" charset="0"/>
                <a:ea typeface="Verdana" panose="020B0604030504040204" pitchFamily="34" charset="0"/>
                <a:cs typeface="Verdana" panose="020B0604030504040204" pitchFamily="34" charset="0"/>
              </a:rPr>
              <a:t>bedehuis</a:t>
            </a:r>
            <a:r>
              <a:rPr lang="nl-NL" sz="2000" i="1" dirty="0">
                <a:latin typeface="Verdana" panose="020B0604030504040204" pitchFamily="34" charset="0"/>
                <a:ea typeface="Verdana" panose="020B0604030504040204" pitchFamily="34" charset="0"/>
                <a:cs typeface="Verdana" panose="020B0604030504040204" pitchFamily="34" charset="0"/>
              </a:rPr>
              <a:t> heten voor alle </a:t>
            </a:r>
            <a:r>
              <a:rPr lang="nl-NL" sz="2000" i="1" dirty="0" smtClean="0">
                <a:latin typeface="Verdana" panose="020B0604030504040204" pitchFamily="34" charset="0"/>
                <a:ea typeface="Verdana" panose="020B0604030504040204" pitchFamily="34" charset="0"/>
                <a:cs typeface="Verdana" panose="020B0604030504040204" pitchFamily="34" charset="0"/>
              </a:rPr>
              <a:t>volken.</a:t>
            </a:r>
            <a:r>
              <a:rPr lang="nl-NL" sz="12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Jesaja 56:7</a:t>
            </a:r>
            <a:endParaRPr lang="nl-NL" sz="1200" b="0" i="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3" name="Tekstvak 2"/>
          <p:cNvSpPr txBox="1"/>
          <p:nvPr/>
        </p:nvSpPr>
        <p:spPr>
          <a:xfrm>
            <a:off x="3779912" y="908720"/>
            <a:ext cx="1440160" cy="923330"/>
          </a:xfrm>
          <a:prstGeom prst="rect">
            <a:avLst/>
          </a:prstGeom>
          <a:noFill/>
        </p:spPr>
        <p:txBody>
          <a:bodyPr wrap="square" rtlCol="0">
            <a:spAutoFit/>
          </a:bodyPr>
          <a:lstStyle/>
          <a:p>
            <a:r>
              <a:rPr lang="nl-NL" dirty="0" smtClean="0">
                <a:latin typeface="Verdana" panose="020B0604030504040204" pitchFamily="34" charset="0"/>
                <a:ea typeface="Verdana" panose="020B0604030504040204" pitchFamily="34" charset="0"/>
                <a:cs typeface="Verdana" panose="020B0604030504040204" pitchFamily="34" charset="0"/>
              </a:rPr>
              <a:t>De Grote synagoge van Bazel</a:t>
            </a: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p:cNvSpPr/>
          <p:nvPr/>
        </p:nvSpPr>
        <p:spPr>
          <a:xfrm>
            <a:off x="3885828" y="3848596"/>
            <a:ext cx="1044000" cy="14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290" name="Picture 2" descr="Afbeeldingsresultaat voor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8440" y="5841344"/>
            <a:ext cx="684000" cy="6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941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3" presetClass="entr" presetSubtype="16" fill="hold" nodeType="after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p:cTn id="13" dur="3000" fill="hold"/>
                                        <p:tgtEl>
                                          <p:spTgt spid="6146"/>
                                        </p:tgtEl>
                                        <p:attrNameLst>
                                          <p:attrName>ppt_w</p:attrName>
                                        </p:attrNameLst>
                                      </p:cBhvr>
                                      <p:tavLst>
                                        <p:tav tm="0">
                                          <p:val>
                                            <p:fltVal val="0"/>
                                          </p:val>
                                        </p:tav>
                                        <p:tav tm="100000">
                                          <p:val>
                                            <p:strVal val="#ppt_w"/>
                                          </p:val>
                                        </p:tav>
                                      </p:tavLst>
                                    </p:anim>
                                    <p:anim calcmode="lin" valueType="num">
                                      <p:cBhvr>
                                        <p:cTn id="14" dur="3000" fill="hold"/>
                                        <p:tgtEl>
                                          <p:spTgt spid="61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val="1746054361"/>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Bedehuis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7266"/>
          <a:stretch/>
        </p:blipFill>
        <p:spPr bwMode="auto">
          <a:xfrm>
            <a:off x="-36512" y="1"/>
            <a:ext cx="9180000" cy="5696237"/>
          </a:xfrm>
          <a:prstGeom prst="rect">
            <a:avLst/>
          </a:prstGeom>
          <a:noFill/>
          <a:ln>
            <a:noFill/>
          </a:ln>
        </p:spPr>
      </p:pic>
      <p:sp>
        <p:nvSpPr>
          <p:cNvPr id="7" name="PIJL-RECHTS 6"/>
          <p:cNvSpPr/>
          <p:nvPr/>
        </p:nvSpPr>
        <p:spPr>
          <a:xfrm>
            <a:off x="107504" y="632947"/>
            <a:ext cx="2052000" cy="1283910"/>
          </a:xfrm>
          <a:prstGeom prst="rightArrow">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lvl="0" algn="ctr" fontAlgn="base">
              <a:spcBef>
                <a:spcPct val="0"/>
              </a:spcBef>
              <a:spcAft>
                <a:spcPct val="0"/>
              </a:spcAft>
            </a:pPr>
            <a:r>
              <a:rPr lang="nl-NL" altLang="nl-NL" dirty="0" smtClean="0">
                <a:solidFill>
                  <a:srgbClr val="FFFFFF"/>
                </a:solidFill>
                <a:latin typeface="Arial Black" pitchFamily="34" charset="0"/>
              </a:rPr>
              <a:t>1. Bedehuis</a:t>
            </a:r>
          </a:p>
          <a:p>
            <a:pPr lvl="0" algn="ctr" fontAlgn="base">
              <a:spcBef>
                <a:spcPct val="0"/>
              </a:spcBef>
              <a:spcAft>
                <a:spcPct val="0"/>
              </a:spcAft>
            </a:pPr>
            <a:r>
              <a:rPr lang="nl-NL" altLang="nl-NL" dirty="0" smtClean="0">
                <a:solidFill>
                  <a:srgbClr val="FFFFFF"/>
                </a:solidFill>
                <a:latin typeface="Arial Black" pitchFamily="34" charset="0"/>
              </a:rPr>
              <a:t>Jes.56:7</a:t>
            </a:r>
            <a:endParaRPr lang="nl-NL" altLang="nl-NL" dirty="0">
              <a:solidFill>
                <a:srgbClr val="FFFFFF"/>
              </a:solidFill>
              <a:latin typeface="Arial Black" pitchFamily="34" charset="0"/>
            </a:endParaRPr>
          </a:p>
        </p:txBody>
      </p:sp>
      <p:sp>
        <p:nvSpPr>
          <p:cNvPr id="12" name="PIJL-RECHTS 11"/>
          <p:cNvSpPr/>
          <p:nvPr/>
        </p:nvSpPr>
        <p:spPr>
          <a:xfrm>
            <a:off x="2195736" y="620688"/>
            <a:ext cx="2052000" cy="1283910"/>
          </a:xfrm>
          <a:prstGeom prst="rightArrow">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lvl="0" algn="ctr" fontAlgn="base">
              <a:spcBef>
                <a:spcPct val="0"/>
              </a:spcBef>
              <a:spcAft>
                <a:spcPct val="0"/>
              </a:spcAft>
            </a:pPr>
            <a:r>
              <a:rPr lang="nl-NL" altLang="nl-NL" dirty="0" smtClean="0">
                <a:solidFill>
                  <a:srgbClr val="FFFFFF"/>
                </a:solidFill>
                <a:latin typeface="Arial Black" pitchFamily="34" charset="0"/>
              </a:rPr>
              <a:t>2. Rovershol</a:t>
            </a:r>
          </a:p>
          <a:p>
            <a:pPr lvl="0" algn="ctr" fontAlgn="base">
              <a:spcBef>
                <a:spcPct val="0"/>
              </a:spcBef>
              <a:spcAft>
                <a:spcPct val="0"/>
              </a:spcAft>
            </a:pPr>
            <a:r>
              <a:rPr lang="nl-NL" altLang="nl-NL" dirty="0" smtClean="0">
                <a:solidFill>
                  <a:srgbClr val="FFFFFF"/>
                </a:solidFill>
                <a:latin typeface="Arial Black" pitchFamily="34" charset="0"/>
              </a:rPr>
              <a:t>Jer.7:11</a:t>
            </a:r>
            <a:endParaRPr lang="nl-NL" altLang="nl-NL" dirty="0">
              <a:solidFill>
                <a:srgbClr val="FFFFFF"/>
              </a:solidFill>
              <a:latin typeface="Arial Black" pitchFamily="34" charset="0"/>
            </a:endParaRPr>
          </a:p>
        </p:txBody>
      </p:sp>
      <p:sp>
        <p:nvSpPr>
          <p:cNvPr id="13" name="PIJL-RECHTS 12"/>
          <p:cNvSpPr/>
          <p:nvPr/>
        </p:nvSpPr>
        <p:spPr>
          <a:xfrm>
            <a:off x="4355976" y="620848"/>
            <a:ext cx="2052000" cy="1283910"/>
          </a:xfrm>
          <a:prstGeom prst="rightArrow">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lvl="0" algn="ctr" fontAlgn="base">
              <a:spcBef>
                <a:spcPct val="0"/>
              </a:spcBef>
              <a:spcAft>
                <a:spcPct val="0"/>
              </a:spcAft>
            </a:pPr>
            <a:r>
              <a:rPr lang="nl-NL" altLang="nl-NL" dirty="0" smtClean="0">
                <a:solidFill>
                  <a:srgbClr val="FFFFFF"/>
                </a:solidFill>
                <a:latin typeface="Arial Black" pitchFamily="34" charset="0"/>
              </a:rPr>
              <a:t>3. Silo</a:t>
            </a:r>
          </a:p>
          <a:p>
            <a:pPr lvl="0" algn="ctr" fontAlgn="base">
              <a:spcBef>
                <a:spcPct val="0"/>
              </a:spcBef>
              <a:spcAft>
                <a:spcPct val="0"/>
              </a:spcAft>
            </a:pPr>
            <a:r>
              <a:rPr lang="nl-NL" altLang="nl-NL" dirty="0" smtClean="0">
                <a:solidFill>
                  <a:srgbClr val="FFFFFF"/>
                </a:solidFill>
                <a:latin typeface="Arial Black" pitchFamily="34" charset="0"/>
              </a:rPr>
              <a:t>Jer.7:11</a:t>
            </a:r>
            <a:endParaRPr lang="nl-NL" altLang="nl-NL" dirty="0">
              <a:solidFill>
                <a:srgbClr val="FFFFFF"/>
              </a:solidFill>
              <a:latin typeface="Arial Black" pitchFamily="34" charset="0"/>
            </a:endParaRPr>
          </a:p>
        </p:txBody>
      </p:sp>
      <p:sp>
        <p:nvSpPr>
          <p:cNvPr id="14" name="Rechthoek 13"/>
          <p:cNvSpPr/>
          <p:nvPr/>
        </p:nvSpPr>
        <p:spPr>
          <a:xfrm>
            <a:off x="6551991" y="404664"/>
            <a:ext cx="2484505" cy="1754326"/>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wrap="square">
            <a:spAutoFit/>
          </a:bodyPr>
          <a:lstStyle/>
          <a:p>
            <a:pPr lvl="0" algn="ctr" fontAlgn="base">
              <a:spcBef>
                <a:spcPct val="0"/>
              </a:spcBef>
              <a:spcAft>
                <a:spcPct val="0"/>
              </a:spcAft>
            </a:pPr>
            <a:r>
              <a:rPr lang="nl-NL" altLang="nl-NL" dirty="0" smtClean="0">
                <a:solidFill>
                  <a:schemeClr val="bg1"/>
                </a:solidFill>
                <a:latin typeface="Arial Black" panose="020B0A04020102020204" pitchFamily="34" charset="0"/>
                <a:ea typeface="Verdana" panose="020B0604030504040204" pitchFamily="34" charset="0"/>
                <a:cs typeface="Verdana" panose="020B0604030504040204" pitchFamily="34" charset="0"/>
              </a:rPr>
              <a:t>4. Gods </a:t>
            </a:r>
            <a:r>
              <a:rPr lang="nl-NL" altLang="nl-NL" dirty="0">
                <a:solidFill>
                  <a:schemeClr val="bg1"/>
                </a:solidFill>
                <a:latin typeface="Arial Black" panose="020B0A04020102020204" pitchFamily="34" charset="0"/>
                <a:ea typeface="Verdana" panose="020B0604030504040204" pitchFamily="34" charset="0"/>
                <a:cs typeface="Verdana" panose="020B0604030504040204" pitchFamily="34" charset="0"/>
              </a:rPr>
              <a:t>oordeel over een corrupt priesterschap </a:t>
            </a:r>
            <a:endParaRPr lang="nl-NL" altLang="nl-NL" dirty="0" smtClean="0">
              <a:solidFill>
                <a:schemeClr val="bg1"/>
              </a:solidFill>
              <a:latin typeface="Arial Black" panose="020B0A04020102020204" pitchFamily="34" charset="0"/>
              <a:ea typeface="Verdana" panose="020B0604030504040204" pitchFamily="34" charset="0"/>
              <a:cs typeface="Verdana" panose="020B0604030504040204" pitchFamily="34" charset="0"/>
            </a:endParaRPr>
          </a:p>
          <a:p>
            <a:pPr lvl="0" algn="ctr" fontAlgn="base">
              <a:spcBef>
                <a:spcPct val="0"/>
              </a:spcBef>
              <a:spcAft>
                <a:spcPct val="0"/>
              </a:spcAft>
            </a:pPr>
            <a:r>
              <a:rPr lang="nl-NL" altLang="nl-NL" dirty="0" smtClean="0">
                <a:solidFill>
                  <a:schemeClr val="bg1"/>
                </a:solidFill>
                <a:latin typeface="Arial Black" panose="020B0A04020102020204" pitchFamily="34" charset="0"/>
                <a:ea typeface="Verdana" panose="020B0604030504040204" pitchFamily="34" charset="0"/>
                <a:cs typeface="Verdana" panose="020B0604030504040204" pitchFamily="34" charset="0"/>
              </a:rPr>
              <a:t>(</a:t>
            </a:r>
            <a:r>
              <a:rPr lang="nl-NL" altLang="nl-NL" dirty="0" err="1">
                <a:solidFill>
                  <a:schemeClr val="bg1"/>
                </a:solidFill>
                <a:latin typeface="Arial Black" panose="020B0A04020102020204" pitchFamily="34" charset="0"/>
                <a:ea typeface="Verdana" panose="020B0604030504040204" pitchFamily="34" charset="0"/>
                <a:cs typeface="Verdana" panose="020B0604030504040204" pitchFamily="34" charset="0"/>
              </a:rPr>
              <a:t>Chofni</a:t>
            </a:r>
            <a:r>
              <a:rPr lang="nl-NL" altLang="nl-NL" dirty="0">
                <a:solidFill>
                  <a:schemeClr val="bg1"/>
                </a:solidFill>
                <a:latin typeface="Arial Black" panose="020B0A04020102020204" pitchFamily="34" charset="0"/>
                <a:ea typeface="Verdana" panose="020B0604030504040204" pitchFamily="34" charset="0"/>
                <a:cs typeface="Verdana" panose="020B0604030504040204" pitchFamily="34" charset="0"/>
              </a:rPr>
              <a:t>, </a:t>
            </a:r>
            <a:r>
              <a:rPr lang="nl-NL" altLang="nl-NL" dirty="0" err="1">
                <a:solidFill>
                  <a:schemeClr val="bg1"/>
                </a:solidFill>
                <a:latin typeface="Arial Black" panose="020B0A04020102020204" pitchFamily="34" charset="0"/>
                <a:ea typeface="Verdana" panose="020B0604030504040204" pitchFamily="34" charset="0"/>
                <a:cs typeface="Verdana" panose="020B0604030504040204" pitchFamily="34" charset="0"/>
              </a:rPr>
              <a:t>Pinechas</a:t>
            </a:r>
            <a:r>
              <a:rPr lang="nl-NL" altLang="nl-NL" dirty="0">
                <a:solidFill>
                  <a:schemeClr val="bg1"/>
                </a:solidFill>
                <a:latin typeface="Arial Black" panose="020B0A04020102020204" pitchFamily="34" charset="0"/>
                <a:ea typeface="Verdana" panose="020B0604030504040204" pitchFamily="34" charset="0"/>
                <a:cs typeface="Verdana" panose="020B0604030504040204" pitchFamily="34" charset="0"/>
              </a:rPr>
              <a:t>, </a:t>
            </a:r>
          </a:p>
          <a:p>
            <a:pPr lvl="0" algn="ctr" fontAlgn="base">
              <a:spcBef>
                <a:spcPct val="0"/>
              </a:spcBef>
              <a:spcAft>
                <a:spcPct val="0"/>
              </a:spcAft>
            </a:pPr>
            <a:r>
              <a:rPr lang="nl-NL" altLang="nl-NL" dirty="0">
                <a:solidFill>
                  <a:schemeClr val="bg1"/>
                </a:solidFill>
                <a:latin typeface="Arial Black" panose="020B0A04020102020204" pitchFamily="34" charset="0"/>
                <a:ea typeface="Verdana" panose="020B0604030504040204" pitchFamily="34" charset="0"/>
                <a:cs typeface="Verdana" panose="020B0604030504040204" pitchFamily="34" charset="0"/>
              </a:rPr>
              <a:t>Eli, Ark</a:t>
            </a:r>
            <a:r>
              <a:rPr lang="nl-NL" altLang="nl-NL" dirty="0" smtClean="0">
                <a:solidFill>
                  <a:schemeClr val="bg1"/>
                </a:solidFill>
                <a:latin typeface="Arial Black" panose="020B0A04020102020204" pitchFamily="34" charset="0"/>
                <a:ea typeface="Verdana" panose="020B0604030504040204" pitchFamily="34" charset="0"/>
                <a:cs typeface="Verdana" panose="020B0604030504040204" pitchFamily="34" charset="0"/>
              </a:rPr>
              <a:t>)</a:t>
            </a:r>
          </a:p>
          <a:p>
            <a:pPr algn="ctr" fontAlgn="base">
              <a:spcBef>
                <a:spcPct val="0"/>
              </a:spcBef>
              <a:spcAft>
                <a:spcPct val="0"/>
              </a:spcAft>
            </a:pPr>
            <a:r>
              <a:rPr lang="nl-NL" altLang="nl-NL" dirty="0">
                <a:solidFill>
                  <a:schemeClr val="bg1"/>
                </a:solidFill>
                <a:latin typeface="Arial Black" panose="020B0A04020102020204" pitchFamily="34" charset="0"/>
                <a:ea typeface="Verdana" panose="020B0604030504040204" pitchFamily="34" charset="0"/>
                <a:cs typeface="Verdana" panose="020B0604030504040204" pitchFamily="34" charset="0"/>
              </a:rPr>
              <a:t>1 Sam. </a:t>
            </a:r>
            <a:r>
              <a:rPr lang="nl-NL" altLang="nl-NL" dirty="0" smtClean="0">
                <a:solidFill>
                  <a:schemeClr val="bg1"/>
                </a:solidFill>
                <a:latin typeface="Arial Black" panose="020B0A04020102020204" pitchFamily="34" charset="0"/>
                <a:ea typeface="Verdana" panose="020B0604030504040204" pitchFamily="34" charset="0"/>
                <a:cs typeface="Verdana" panose="020B0604030504040204" pitchFamily="34" charset="0"/>
              </a:rPr>
              <a:t>4:1-11</a:t>
            </a:r>
            <a:endParaRPr lang="nl-NL" altLang="nl-NL" dirty="0">
              <a:solidFill>
                <a:schemeClr val="bg1"/>
              </a:solidFill>
              <a:latin typeface="Arial Black" panose="020B0A04020102020204" pitchFamily="34" charset="0"/>
              <a:ea typeface="Verdana" panose="020B0604030504040204" pitchFamily="34" charset="0"/>
              <a:cs typeface="Verdana" panose="020B0604030504040204" pitchFamily="34" charset="0"/>
            </a:endParaRPr>
          </a:p>
        </p:txBody>
      </p:sp>
      <p:sp>
        <p:nvSpPr>
          <p:cNvPr id="15" name="Rechthoek 14"/>
          <p:cNvSpPr/>
          <p:nvPr/>
        </p:nvSpPr>
        <p:spPr>
          <a:xfrm>
            <a:off x="-36512" y="-27384"/>
            <a:ext cx="7182683" cy="461665"/>
          </a:xfrm>
          <a:prstGeom prst="rect">
            <a:avLst/>
          </a:prstGeom>
          <a:noFill/>
          <a:ln>
            <a:noFill/>
          </a:ln>
        </p:spPr>
        <p:style>
          <a:lnRef idx="0">
            <a:schemeClr val="accent6"/>
          </a:lnRef>
          <a:fillRef idx="3">
            <a:schemeClr val="accent6"/>
          </a:fillRef>
          <a:effectRef idx="3">
            <a:schemeClr val="accent6"/>
          </a:effectRef>
          <a:fontRef idx="minor">
            <a:schemeClr val="lt1"/>
          </a:fontRef>
        </p:style>
        <p:txBody>
          <a:bodyPr wrap="square">
            <a:spAutoFit/>
          </a:bodyPr>
          <a:lstStyle/>
          <a:p>
            <a:pPr lvl="0" algn="ctr" fontAlgn="base">
              <a:spcBef>
                <a:spcPct val="0"/>
              </a:spcBef>
              <a:spcAft>
                <a:spcPct val="0"/>
              </a:spcAft>
            </a:pPr>
            <a:r>
              <a:rPr lang="nl-NL" altLang="nl-NL" sz="2400" dirty="0" smtClean="0">
                <a:solidFill>
                  <a:schemeClr val="tx1"/>
                </a:solidFill>
                <a:latin typeface="Arial Black" pitchFamily="34" charset="0"/>
              </a:rPr>
              <a:t>DE REMEZ – DE HINT – DE TOESPELING</a:t>
            </a:r>
            <a:endParaRPr lang="nl-NL" altLang="nl-NL" sz="2400" dirty="0">
              <a:solidFill>
                <a:schemeClr val="tx1"/>
              </a:solidFill>
              <a:latin typeface="Arial Black" pitchFamily="34" charset="0"/>
            </a:endParaRPr>
          </a:p>
        </p:txBody>
      </p:sp>
      <p:sp>
        <p:nvSpPr>
          <p:cNvPr id="16" name="Rectangle 3"/>
          <p:cNvSpPr txBox="1">
            <a:spLocks noChangeArrowheads="1"/>
          </p:cNvSpPr>
          <p:nvPr/>
        </p:nvSpPr>
        <p:spPr bwMode="auto">
          <a:xfrm>
            <a:off x="683568" y="3284984"/>
            <a:ext cx="7733922" cy="18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rgbClr val="FFFF00"/>
                </a:solidFill>
                <a:latin typeface="+mn-lt"/>
              </a:defRPr>
            </a:lvl6pPr>
            <a:lvl7pPr marL="2971800" indent="-228600" algn="l" rtl="0" fontAlgn="base">
              <a:spcBef>
                <a:spcPct val="20000"/>
              </a:spcBef>
              <a:spcAft>
                <a:spcPct val="0"/>
              </a:spcAft>
              <a:buChar char="»"/>
              <a:defRPr sz="2000">
                <a:solidFill>
                  <a:srgbClr val="FFFF00"/>
                </a:solidFill>
                <a:latin typeface="+mn-lt"/>
              </a:defRPr>
            </a:lvl7pPr>
            <a:lvl8pPr marL="3429000" indent="-228600" algn="l" rtl="0" fontAlgn="base">
              <a:spcBef>
                <a:spcPct val="20000"/>
              </a:spcBef>
              <a:spcAft>
                <a:spcPct val="0"/>
              </a:spcAft>
              <a:buChar char="»"/>
              <a:defRPr sz="2000">
                <a:solidFill>
                  <a:srgbClr val="FFFF00"/>
                </a:solidFill>
                <a:latin typeface="+mn-lt"/>
              </a:defRPr>
            </a:lvl8pPr>
            <a:lvl9pPr marL="3886200" indent="-228600" algn="l" rtl="0" fontAlgn="base">
              <a:spcBef>
                <a:spcPct val="20000"/>
              </a:spcBef>
              <a:spcAft>
                <a:spcPct val="0"/>
              </a:spcAft>
              <a:buChar char="»"/>
              <a:defRPr sz="2000">
                <a:solidFill>
                  <a:srgbClr val="FFFF00"/>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nl-NL" altLang="nl-NL" sz="2400" b="0" i="0" u="none" strike="noStrike" kern="0" cap="none" spc="0" normalizeH="0" baseline="0" noProof="0" dirty="0" smtClean="0">
                <a:ln>
                  <a:noFill/>
                </a:ln>
                <a:solidFill>
                  <a:srgbClr val="FFFF00"/>
                </a:solidFill>
                <a:effectLst/>
                <a:uLnTx/>
                <a:uFillTx/>
                <a:latin typeface="Arial Black"/>
                <a:ea typeface="+mn-ea"/>
                <a:cs typeface="+mn-cs"/>
              </a:rPr>
              <a:t>	SAMENVATTEND: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nl-NL" altLang="nl-NL" sz="2400" b="0" i="0" u="none" strike="noStrike" kern="0" cap="none" spc="0" normalizeH="0" baseline="0" noProof="0" dirty="0" smtClean="0">
                <a:ln>
                  <a:noFill/>
                </a:ln>
                <a:solidFill>
                  <a:srgbClr val="FFFF00"/>
                </a:solidFill>
                <a:effectLst/>
                <a:uLnTx/>
                <a:uFillTx/>
                <a:latin typeface="Arial Black"/>
                <a:ea typeface="+mn-ea"/>
                <a:cs typeface="+mn-cs"/>
              </a:rPr>
              <a:t>	“God gaat deze tempel verwoesten, net zoals Hij met Silo deed en zal zo een eind maken aan het verdorven priesterschap.”</a:t>
            </a:r>
          </a:p>
        </p:txBody>
      </p:sp>
      <p:grpSp>
        <p:nvGrpSpPr>
          <p:cNvPr id="18" name="Groep 17"/>
          <p:cNvGrpSpPr/>
          <p:nvPr/>
        </p:nvGrpSpPr>
        <p:grpSpPr>
          <a:xfrm>
            <a:off x="-36512" y="4725144"/>
            <a:ext cx="9180944" cy="2160240"/>
            <a:chOff x="-36512" y="4725144"/>
            <a:chExt cx="9180944" cy="2160240"/>
          </a:xfrm>
        </p:grpSpPr>
        <p:grpSp>
          <p:nvGrpSpPr>
            <p:cNvPr id="17" name="Groep 16"/>
            <p:cNvGrpSpPr/>
            <p:nvPr/>
          </p:nvGrpSpPr>
          <p:grpSpPr>
            <a:xfrm>
              <a:off x="-36512" y="5069502"/>
              <a:ext cx="9180000" cy="1815882"/>
              <a:chOff x="-36512" y="5069502"/>
              <a:chExt cx="9180000" cy="1815882"/>
            </a:xfrm>
          </p:grpSpPr>
          <p:sp>
            <p:nvSpPr>
              <p:cNvPr id="2" name="Rechthoek 1"/>
              <p:cNvSpPr/>
              <p:nvPr/>
            </p:nvSpPr>
            <p:spPr>
              <a:xfrm>
                <a:off x="-36512" y="5069502"/>
                <a:ext cx="9180000" cy="1815882"/>
              </a:xfrm>
              <a:prstGeom prst="rect">
                <a:avLst/>
              </a:prstGeom>
              <a:solidFill>
                <a:schemeClr val="tx1"/>
              </a:solid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nl-NL" sz="2000" dirty="0">
                    <a:latin typeface="Verdana" panose="020B0604030504040204" pitchFamily="34" charset="0"/>
                    <a:ea typeface="Verdana" panose="020B0604030504040204" pitchFamily="34" charset="0"/>
                    <a:cs typeface="Verdana" panose="020B0604030504040204" pitchFamily="34" charset="0"/>
                  </a:rPr>
                  <a:t> Is dit ​huis, waarover mijn naam is uitgeroepen, in uw ogen een </a:t>
                </a:r>
                <a:r>
                  <a:rPr lang="nl-NL" sz="2000" b="1" dirty="0">
                    <a:latin typeface="Verdana" panose="020B0604030504040204" pitchFamily="34" charset="0"/>
                    <a:ea typeface="Verdana" panose="020B0604030504040204" pitchFamily="34" charset="0"/>
                    <a:cs typeface="Verdana" panose="020B0604030504040204" pitchFamily="34" charset="0"/>
                  </a:rPr>
                  <a:t>rovershol</a:t>
                </a:r>
                <a:r>
                  <a:rPr lang="nl-NL" sz="2000" dirty="0">
                    <a:latin typeface="Verdana" panose="020B0604030504040204" pitchFamily="34" charset="0"/>
                    <a:ea typeface="Verdana" panose="020B0604030504040204" pitchFamily="34" charset="0"/>
                    <a:cs typeface="Verdana" panose="020B0604030504040204" pitchFamily="34" charset="0"/>
                  </a:rPr>
                  <a:t>? En Ik – zie, Ik heb het wel degelijk opgemerkt, luidt het woord des </a:t>
                </a:r>
                <a:r>
                  <a:rPr lang="nl-NL" sz="2000" cap="small" dirty="0">
                    <a:latin typeface="Verdana" panose="020B0604030504040204" pitchFamily="34" charset="0"/>
                    <a:ea typeface="Verdana" panose="020B0604030504040204" pitchFamily="34" charset="0"/>
                    <a:cs typeface="Verdana" panose="020B0604030504040204" pitchFamily="34" charset="0"/>
                  </a:rPr>
                  <a:t>Heren</a:t>
                </a: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smtClean="0">
                    <a:latin typeface="Verdana" panose="020B0604030504040204" pitchFamily="34" charset="0"/>
                    <a:ea typeface="Verdana" panose="020B0604030504040204" pitchFamily="34" charset="0"/>
                    <a:cs typeface="Verdana" panose="020B0604030504040204" pitchFamily="34" charset="0"/>
                  </a:rPr>
                  <a:t>Want</a:t>
                </a:r>
                <a:r>
                  <a:rPr lang="nl-NL" sz="2000" dirty="0">
                    <a:latin typeface="Verdana" panose="020B0604030504040204" pitchFamily="34" charset="0"/>
                    <a:ea typeface="Verdana" panose="020B0604030504040204" pitchFamily="34" charset="0"/>
                    <a:cs typeface="Verdana" panose="020B0604030504040204" pitchFamily="34" charset="0"/>
                  </a:rPr>
                  <a:t>, gaat naar mijn plaats die in </a:t>
                </a:r>
                <a:r>
                  <a:rPr lang="nl-NL" sz="2000" b="1" dirty="0">
                    <a:latin typeface="Verdana" panose="020B0604030504040204" pitchFamily="34" charset="0"/>
                    <a:ea typeface="Verdana" panose="020B0604030504040204" pitchFamily="34" charset="0"/>
                    <a:cs typeface="Verdana" panose="020B0604030504040204" pitchFamily="34" charset="0"/>
                  </a:rPr>
                  <a:t>Silo</a:t>
                </a:r>
                <a:r>
                  <a:rPr lang="nl-NL" sz="2000" dirty="0">
                    <a:latin typeface="Verdana" panose="020B0604030504040204" pitchFamily="34" charset="0"/>
                    <a:ea typeface="Verdana" panose="020B0604030504040204" pitchFamily="34" charset="0"/>
                    <a:cs typeface="Verdana" panose="020B0604030504040204" pitchFamily="34" charset="0"/>
                  </a:rPr>
                  <a:t> was, waar Ik in het eerst mijn naam deed wonen, en ziet wat Ik daarmede gedaan heb om de boosheid van mijn volk Israël.</a:t>
                </a:r>
                <a:r>
                  <a:rPr lang="nl-NL" sz="2000" dirty="0" smtClean="0">
                    <a:latin typeface="Verdana" panose="020B0604030504040204" pitchFamily="34" charset="0"/>
                    <a:ea typeface="Verdana" panose="020B0604030504040204" pitchFamily="34" charset="0"/>
                    <a:cs typeface="Verdana" panose="020B0604030504040204" pitchFamily="34" charset="0"/>
                  </a:rPr>
                  <a:t>”</a:t>
                </a:r>
              </a:p>
              <a:p>
                <a:r>
                  <a:rPr lang="nl-NL" sz="12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Jeremia 7:11,12</a:t>
                </a:r>
                <a:endParaRPr lang="nl-NL" sz="1200" b="0" i="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819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2496" y="5977443"/>
                <a:ext cx="684000" cy="742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200" name="Picture 8" descr="Afbeeldingsresultaat voor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432" y="4725144"/>
              <a:ext cx="684000" cy="684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3220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500"/>
                            </p:stCondLst>
                            <p:childTnLst>
                              <p:par>
                                <p:cTn id="32" presetID="23" presetClass="entr" presetSubtype="16" fill="hold" grpId="0" nodeType="after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 calcmode="lin" valueType="num">
                                      <p:cBhvr>
                                        <p:cTn id="34" dur="2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5" dur="2000" fill="hold"/>
                                        <p:tgtEl>
                                          <p:spTgt spid="16">
                                            <p:txEl>
                                              <p:pRg st="0" end="0"/>
                                            </p:txEl>
                                          </p:spTgt>
                                        </p:tgtEl>
                                        <p:attrNameLst>
                                          <p:attrName>ppt_h</p:attrName>
                                        </p:attrNameLst>
                                      </p:cBhvr>
                                      <p:tavLst>
                                        <p:tav tm="0">
                                          <p:val>
                                            <p:fltVal val="0"/>
                                          </p:val>
                                        </p:tav>
                                        <p:tav tm="100000">
                                          <p:val>
                                            <p:strVal val="#ppt_h"/>
                                          </p:val>
                                        </p:tav>
                                      </p:tavLst>
                                    </p:anim>
                                  </p:childTnLst>
                                </p:cTn>
                              </p:par>
                            </p:childTnLst>
                          </p:cTn>
                        </p:par>
                        <p:par>
                          <p:cTn id="36" fill="hold">
                            <p:stCondLst>
                              <p:cond delay="2500"/>
                            </p:stCondLst>
                            <p:childTnLst>
                              <p:par>
                                <p:cTn id="37" presetID="23" presetClass="entr" presetSubtype="16" fill="hold" grpId="0" nodeType="after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 calcmode="lin" valueType="num">
                                      <p:cBhvr>
                                        <p:cTn id="39" dur="20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40" dur="2000" fill="hold"/>
                                        <p:tgtEl>
                                          <p:spTgt spid="16">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2082" y="-27384"/>
            <a:ext cx="9144000" cy="5816977"/>
          </a:xfrm>
          <a:prstGeom prst="rect">
            <a:avLst/>
          </a:prstGeom>
          <a:solidFill>
            <a:schemeClr val="tx1"/>
          </a:solidFill>
        </p:spPr>
        <p:txBody>
          <a:bodyPr wrap="square">
            <a:spAutoFit/>
          </a:bodyPr>
          <a:lstStyle/>
          <a:p>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kwam te Jeruzalem in de tempel. En nadat Hij rondom alles overzien had, vertrok Hij, toen het reeds laat op de dag was, naar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met de twaalven.</a:t>
            </a:r>
          </a:p>
          <a:p>
            <a:r>
              <a:rPr lang="nl-NL"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12</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En de volgende dag, toen zij van </a:t>
            </a:r>
            <a:r>
              <a:rPr lang="nl-NL" dirty="0" err="1">
                <a:solidFill>
                  <a:srgbClr val="92D050"/>
                </a:solidFill>
                <a:latin typeface="Verdana" panose="020B0604030504040204" pitchFamily="34" charset="0"/>
                <a:ea typeface="Verdana" panose="020B0604030504040204" pitchFamily="34" charset="0"/>
                <a:cs typeface="Verdana" panose="020B0604030504040204" pitchFamily="34" charset="0"/>
              </a:rPr>
              <a:t>Betanië</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 kwamen, werd Hij hongerig. </a:t>
            </a:r>
            <a:r>
              <a:rPr lang="nl-NL"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13</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En toen Hij van verre een </a:t>
            </a:r>
            <a:r>
              <a:rPr lang="nl-NL" dirty="0" err="1">
                <a:solidFill>
                  <a:srgbClr val="92D050"/>
                </a:solidFill>
                <a:latin typeface="Verdana" panose="020B0604030504040204" pitchFamily="34" charset="0"/>
                <a:ea typeface="Verdana" panose="020B0604030504040204" pitchFamily="34" charset="0"/>
                <a:cs typeface="Verdana" panose="020B0604030504040204" pitchFamily="34" charset="0"/>
              </a:rPr>
              <a:t>vijgeboom</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 zag, die bladeren had, ging Hij daarheen om te zien of Hij er ook iets aan vinden zou. En erbij gekomen, vond Hij er niets aan dan bladeren; want het was de tijd niet voor ​vijgen. </a:t>
            </a:r>
            <a:r>
              <a:rPr lang="nl-NL"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14</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En Hij antwoordde en </a:t>
            </a:r>
            <a:r>
              <a:rPr lang="nl-NL" dirty="0" err="1">
                <a:solidFill>
                  <a:srgbClr val="92D050"/>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 tot hem: Nooit </a:t>
            </a:r>
            <a:r>
              <a:rPr lang="nl-NL" dirty="0" err="1">
                <a:solidFill>
                  <a:srgbClr val="92D050"/>
                </a:solidFill>
                <a:latin typeface="Verdana" panose="020B0604030504040204" pitchFamily="34" charset="0"/>
                <a:ea typeface="Verdana" panose="020B0604030504040204" pitchFamily="34" charset="0"/>
                <a:cs typeface="Verdana" panose="020B0604030504040204" pitchFamily="34" charset="0"/>
              </a:rPr>
              <a:t>ete</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 meer iemand vrucht van u in eeuwigheid! En zijn discipelen hoorden het.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te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Jeruzalem. 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ging de ​tempel​ binnen en begon hen, die in de ​tempel​ verkochten en kochten, uit te drijven en de tafels der wisselaars en de stoelen van hen, die de duiven verkochten, keerde Hij om,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liet niet toe, dat iemand enig voorwerp door de tempel droeg;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leerde en sprak tot hen: Staat er niet geschreven, dat mijn huis een bedehuis zal heten voor alle volken?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gij hebt het tot een rovershol gemaakt.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hoorden het en zochten, hoe zij Hem zouden kunnen ombrengen, want zij waren bevreesd voor Hem, omdat de gehele schare versteld stond over zijn leer.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het laat werd, gingen zij de stad uit, naar buiten.</a:t>
            </a:r>
          </a:p>
          <a:p>
            <a:r>
              <a:rPr lang="nl-NL"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20</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En toen zij des morgens vroeg langs de </a:t>
            </a:r>
            <a:r>
              <a:rPr lang="nl-NL" dirty="0" err="1">
                <a:solidFill>
                  <a:srgbClr val="92D050"/>
                </a:solidFill>
                <a:latin typeface="Verdana" panose="020B0604030504040204" pitchFamily="34" charset="0"/>
                <a:ea typeface="Verdana" panose="020B0604030504040204" pitchFamily="34" charset="0"/>
                <a:cs typeface="Verdana" panose="020B0604030504040204" pitchFamily="34" charset="0"/>
              </a:rPr>
              <a:t>vijgeboom</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 kwamen, zagen zij, dat hij van de wortel af verdord was. </a:t>
            </a:r>
            <a:r>
              <a:rPr lang="nl-NL"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21</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En ​Petrus​ herinnerde het zich en </a:t>
            </a:r>
            <a:r>
              <a:rPr lang="nl-NL" dirty="0" err="1">
                <a:solidFill>
                  <a:srgbClr val="92D050"/>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 tot Hem: ​Rabbi</a:t>
            </a:r>
            <a:r>
              <a:rPr lang="nl-NL" dirty="0" smtClean="0">
                <a:solidFill>
                  <a:srgbClr val="92D050"/>
                </a:solidFill>
                <a:latin typeface="Verdana" panose="020B0604030504040204" pitchFamily="34" charset="0"/>
                <a:ea typeface="Verdana" panose="020B0604030504040204" pitchFamily="34" charset="0"/>
                <a:cs typeface="Verdana" panose="020B0604030504040204" pitchFamily="34" charset="0"/>
              </a:rPr>
              <a: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zie de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die Gij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vervloekt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hebt, is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verdord. </a:t>
            </a:r>
            <a:r>
              <a:rPr lang="nl-NL"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​Jezus​ antwoordde en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hen: Hebt geloof in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God.</a:t>
            </a:r>
            <a:r>
              <a:rPr lang="nl-NL" b="1" dirty="0" smtClean="0">
                <a:solidFill>
                  <a:srgbClr val="92D050"/>
                </a:solidFill>
                <a:latin typeface="Verdana" panose="020B0604030504040204" pitchFamily="34" charset="0"/>
                <a:ea typeface="Verdana" panose="020B0604030504040204" pitchFamily="34" charset="0"/>
                <a:cs typeface="Verdana" panose="020B0604030504040204" pitchFamily="34" charset="0"/>
              </a:rPr>
              <a:t> </a:t>
            </a:r>
            <a:r>
              <a:rPr lang="nl-NL" baseline="30000" dirty="0" smtClean="0">
                <a:solidFill>
                  <a:srgbClr val="92D050"/>
                </a:solidFill>
                <a:latin typeface="Verdana" panose="020B0604030504040204" pitchFamily="34" charset="0"/>
                <a:ea typeface="Verdana" panose="020B0604030504040204" pitchFamily="34" charset="0"/>
                <a:cs typeface="Verdana" panose="020B0604030504040204" pitchFamily="34" charset="0"/>
              </a:rPr>
              <a:t>23</a:t>
            </a:r>
            <a:r>
              <a:rPr lang="nl-NL" dirty="0" smtClean="0">
                <a:solidFill>
                  <a:srgbClr val="92D050"/>
                </a:solidFill>
                <a:latin typeface="Verdana" panose="020B0604030504040204" pitchFamily="34" charset="0"/>
                <a:ea typeface="Verdana" panose="020B0604030504040204" pitchFamily="34" charset="0"/>
                <a:cs typeface="Verdana" panose="020B0604030504040204" pitchFamily="34" charset="0"/>
              </a:rPr>
              <a:t>Voorwaar, Ik zeg u, wie tot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deze berg</a:t>
            </a:r>
            <a:r>
              <a:rPr lang="nl-NL" b="1" dirty="0" smtClean="0">
                <a:solidFill>
                  <a:srgbClr val="92D050"/>
                </a:solidFill>
                <a:latin typeface="Verdana" panose="020B0604030504040204" pitchFamily="34" charset="0"/>
                <a:ea typeface="Verdana" panose="020B0604030504040204" pitchFamily="34" charset="0"/>
                <a:cs typeface="Verdana" panose="020B0604030504040204" pitchFamily="34" charset="0"/>
              </a:rPr>
              <a:t> </a:t>
            </a:r>
            <a:r>
              <a:rPr lang="nl-NL" dirty="0" smtClean="0">
                <a:solidFill>
                  <a:srgbClr val="92D050"/>
                </a:solidFill>
                <a:latin typeface="Verdana" panose="020B0604030504040204" pitchFamily="34" charset="0"/>
                <a:ea typeface="Verdana" panose="020B0604030504040204" pitchFamily="34" charset="0"/>
                <a:cs typeface="Verdana" panose="020B0604030504040204" pitchFamily="34" charset="0"/>
              </a:rPr>
              <a:t>zou zeggen, hef u op en </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werp u in de zee, en in zijn ​hart​ niet zou twijfelen, maar </a:t>
            </a:r>
            <a:r>
              <a:rPr lang="nl-NL" dirty="0" smtClean="0">
                <a:solidFill>
                  <a:srgbClr val="92D050"/>
                </a:solidFill>
                <a:latin typeface="Verdana" panose="020B0604030504040204" pitchFamily="34" charset="0"/>
                <a:ea typeface="Verdana" panose="020B0604030504040204" pitchFamily="34" charset="0"/>
                <a:cs typeface="Verdana" panose="020B0604030504040204" pitchFamily="34" charset="0"/>
              </a:rPr>
              <a:t>geloven</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 dat hetgeen hij zegt geschiedt, het zal hem geschieden.</a:t>
            </a:r>
            <a:r>
              <a:rPr lang="nl-NL"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24</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Daarom zeg Ik u, al wat gij ​bidt​ en begeert, gelooft, dat gij het hebt ontvangen, en het zal geschieden. </a:t>
            </a:r>
            <a:r>
              <a:rPr lang="nl-NL"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25</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En wanneer gij staat te ​bidden, ​vergeeft​ wat gij tegen iemand mocht hebben, opdat ook uw Vader in de hemelen uw overtredingen </a:t>
            </a:r>
            <a:r>
              <a:rPr lang="nl-NL" dirty="0" err="1">
                <a:solidFill>
                  <a:srgbClr val="92D050"/>
                </a:solidFill>
                <a:latin typeface="Verdana" panose="020B0604030504040204" pitchFamily="34" charset="0"/>
                <a:ea typeface="Verdana" panose="020B0604030504040204" pitchFamily="34" charset="0"/>
                <a:cs typeface="Verdana" panose="020B0604030504040204" pitchFamily="34" charset="0"/>
              </a:rPr>
              <a:t>vergeve</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rgbClr val="92D050"/>
                </a:solidFill>
                <a:latin typeface="Verdana" panose="020B0604030504040204" pitchFamily="34" charset="0"/>
                <a:ea typeface="Verdana" panose="020B0604030504040204" pitchFamily="34" charset="0"/>
                <a:cs typeface="Verdana" panose="020B0604030504040204" pitchFamily="34" charset="0"/>
              </a:rPr>
              <a:t>26</a:t>
            </a:r>
            <a:r>
              <a:rPr lang="nl-NL" dirty="0">
                <a:solidFill>
                  <a:srgbClr val="92D050"/>
                </a:solidFill>
                <a:latin typeface="Verdana" panose="020B0604030504040204" pitchFamily="34" charset="0"/>
                <a:ea typeface="Verdana" panose="020B0604030504040204" pitchFamily="34" charset="0"/>
                <a:cs typeface="Verdana" panose="020B0604030504040204" pitchFamily="34" charset="0"/>
              </a:rPr>
              <a:t>[Indien gij echter niet ​vergeeft, zal ook uw Vader, die in de hemelen is, uw overtredingen niet ​vergeven</a:t>
            </a:r>
            <a:r>
              <a:rPr lang="nl-NL" dirty="0" smtClean="0">
                <a:solidFill>
                  <a:srgbClr val="92D050"/>
                </a:solidFill>
                <a:latin typeface="Verdana" panose="020B0604030504040204" pitchFamily="34" charset="0"/>
                <a:ea typeface="Verdana" panose="020B0604030504040204" pitchFamily="34" charset="0"/>
                <a:cs typeface="Verdana" panose="020B0604030504040204" pitchFamily="34" charset="0"/>
              </a:rPr>
              <a:t>.</a:t>
            </a:r>
            <a:endParaRPr lang="nl-NL" dirty="0">
              <a:solidFill>
                <a:srgbClr val="92D05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841001511"/>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Bedehuis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1705847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Afbeeldingsresultaat voor yhrow the mountain in the sea"/>
          <p:cNvPicPr>
            <a:picLocks noChangeAspect="1" noChangeArrowheads="1"/>
          </p:cNvPicPr>
          <p:nvPr/>
        </p:nvPicPr>
        <p:blipFill rotWithShape="1">
          <a:blip r:embed="rId3">
            <a:extLst>
              <a:ext uri="{28A0092B-C50C-407E-A947-70E740481C1C}">
                <a14:useLocalDpi xmlns:a14="http://schemas.microsoft.com/office/drawing/2010/main" val="0"/>
              </a:ext>
            </a:extLst>
          </a:blip>
          <a:srcRect r="9211"/>
          <a:stretch/>
        </p:blipFill>
        <p:spPr bwMode="auto">
          <a:xfrm>
            <a:off x="-36512" y="-27384"/>
            <a:ext cx="9180512" cy="568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108520" y="-27384"/>
            <a:ext cx="9468000" cy="1323439"/>
          </a:xfrm>
          <a:prstGeom prst="rect">
            <a:avLst/>
          </a:prstGeom>
          <a:noFill/>
        </p:spPr>
        <p:txBody>
          <a:bodyPr wrap="square" rtlCol="0">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11: 23 “Voorwaar</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Ik zeg u, wie tot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deze berg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zou zeggen, </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hef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u op en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werp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u in de zee, en in zijn ​hart​ niet zou twijfelen, </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maar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geloven, dat hetgeen hij zegt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geschiedt, het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zal hem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geschieden</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vak 7"/>
          <p:cNvSpPr txBox="1"/>
          <p:nvPr/>
        </p:nvSpPr>
        <p:spPr>
          <a:xfrm>
            <a:off x="1755944" y="4428401"/>
            <a:ext cx="5739071" cy="1077218"/>
          </a:xfrm>
          <a:prstGeom prst="rect">
            <a:avLst/>
          </a:prstGeom>
          <a:noFill/>
        </p:spPr>
        <p:txBody>
          <a:bodyPr wrap="none" rtlCol="0">
            <a:spAutoFit/>
          </a:bodyPr>
          <a:lstStyle/>
          <a:p>
            <a:pPr algn="ctr"/>
            <a:r>
              <a:rPr lang="nl-NL"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Gaat dit over autoriteit?</a:t>
            </a:r>
          </a:p>
          <a:p>
            <a:pPr algn="ctr"/>
            <a:r>
              <a:rPr lang="nl-NL"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Autoriteit in geloof? </a:t>
            </a:r>
            <a:endParaRPr lang="nl-NL" sz="3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9" name="Tabel 8"/>
          <p:cNvGraphicFramePr>
            <a:graphicFrameLocks noGrp="1"/>
          </p:cNvGraphicFramePr>
          <p:nvPr>
            <p:extLst>
              <p:ext uri="{D42A27DB-BD31-4B8C-83A1-F6EECF244321}">
                <p14:modId xmlns:p14="http://schemas.microsoft.com/office/powerpoint/2010/main" val="841001511"/>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Bedehuis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332796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fbeeldingsresultaat voor temple mount from kidron"/>
          <p:cNvPicPr>
            <a:picLocks noChangeAspect="1" noChangeArrowheads="1"/>
          </p:cNvPicPr>
          <p:nvPr/>
        </p:nvPicPr>
        <p:blipFill rotWithShape="1">
          <a:blip r:embed="rId3">
            <a:extLst>
              <a:ext uri="{28A0092B-C50C-407E-A947-70E740481C1C}">
                <a14:useLocalDpi xmlns:a14="http://schemas.microsoft.com/office/drawing/2010/main" val="0"/>
              </a:ext>
            </a:extLst>
          </a:blip>
          <a:srcRect l="9474" r="4056"/>
          <a:stretch/>
        </p:blipFill>
        <p:spPr bwMode="auto">
          <a:xfrm>
            <a:off x="-2082" y="-11893"/>
            <a:ext cx="9146081" cy="568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1403648" y="44624"/>
            <a:ext cx="6769802" cy="707886"/>
          </a:xfrm>
          <a:prstGeom prst="rect">
            <a:avLst/>
          </a:prstGeom>
          <a:noFill/>
        </p:spPr>
        <p:txBody>
          <a:bodyPr wrap="none" rtlCol="0">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Komend van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Betfagé</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de Olijfberg,</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Welke berg zie je dan voor je? </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Tabel 4"/>
          <p:cNvGraphicFramePr>
            <a:graphicFrameLocks noGrp="1"/>
          </p:cNvGraphicFramePr>
          <p:nvPr>
            <p:extLst>
              <p:ext uri="{D42A27DB-BD31-4B8C-83A1-F6EECF244321}">
                <p14:modId xmlns:p14="http://schemas.microsoft.com/office/powerpoint/2010/main" val="841001511"/>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Bedehuis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774848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Afbeeldingsresultaat voor dead figtre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81"/>
          <a:stretch/>
        </p:blipFill>
        <p:spPr bwMode="auto">
          <a:xfrm>
            <a:off x="15528" y="-38100"/>
            <a:ext cx="9128472" cy="5699348"/>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ige toelichting 2"/>
          <p:cNvSpPr/>
          <p:nvPr/>
        </p:nvSpPr>
        <p:spPr>
          <a:xfrm>
            <a:off x="179512" y="140057"/>
            <a:ext cx="6984776" cy="369332"/>
          </a:xfrm>
          <a:prstGeom prst="wedgeRectCallout">
            <a:avLst>
              <a:gd name="adj1" fmla="val -33924"/>
              <a:gd name="adj2" fmla="val 416680"/>
            </a:avLst>
          </a:prstGeom>
          <a:solidFill>
            <a:schemeClr val="bg1"/>
          </a:solidFill>
          <a:ln>
            <a:solidFill>
              <a:schemeClr val="tx1"/>
            </a:solidFill>
          </a:ln>
        </p:spPr>
        <p:txBody>
          <a:bodyPr wrap="square">
            <a:spAutoFit/>
          </a:bodyPr>
          <a:lstStyle/>
          <a:p>
            <a:r>
              <a:rPr lang="nl-NL" dirty="0">
                <a:latin typeface="Verdana" panose="020B0604030504040204" pitchFamily="34" charset="0"/>
                <a:ea typeface="Verdana" panose="020B0604030504040204" pitchFamily="34" charset="0"/>
                <a:cs typeface="Verdana" panose="020B0604030504040204" pitchFamily="34" charset="0"/>
              </a:rPr>
              <a:t>Rabbi, zie de </a:t>
            </a:r>
            <a:r>
              <a:rPr lang="nl-NL" dirty="0" err="1">
                <a:latin typeface="Verdana" panose="020B0604030504040204" pitchFamily="34" charset="0"/>
                <a:ea typeface="Verdana" panose="020B0604030504040204" pitchFamily="34" charset="0"/>
                <a:cs typeface="Verdana" panose="020B0604030504040204" pitchFamily="34" charset="0"/>
              </a:rPr>
              <a:t>vijgeboom</a:t>
            </a:r>
            <a:r>
              <a:rPr lang="nl-NL" dirty="0">
                <a:latin typeface="Verdana" panose="020B0604030504040204" pitchFamily="34" charset="0"/>
                <a:ea typeface="Verdana" panose="020B0604030504040204" pitchFamily="34" charset="0"/>
                <a:cs typeface="Verdana" panose="020B0604030504040204" pitchFamily="34" charset="0"/>
              </a:rPr>
              <a:t>, die Gij vervloekt hebt, is verdord</a:t>
            </a:r>
            <a:endParaRPr lang="nl-NL" dirty="0"/>
          </a:p>
        </p:txBody>
      </p:sp>
      <p:pic>
        <p:nvPicPr>
          <p:cNvPr id="2052" name="Picture 4" descr="Afbeeldingsresultaat voor yeshua and kef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60232" y="1341248"/>
            <a:ext cx="2711486"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beeldingsresultaat voor yeshua and kefa"/>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2446" r="98234"/>
                    </a14:imgEffect>
                  </a14:imgLayer>
                </a14:imgProps>
              </a:ext>
              <a:ext uri="{28A0092B-C50C-407E-A947-70E740481C1C}">
                <a14:useLocalDpi xmlns:a14="http://schemas.microsoft.com/office/drawing/2010/main" val="0"/>
              </a:ext>
            </a:extLst>
          </a:blip>
          <a:srcRect/>
          <a:stretch>
            <a:fillRect/>
          </a:stretch>
        </p:blipFill>
        <p:spPr bwMode="auto">
          <a:xfrm flipH="1">
            <a:off x="-161300" y="1412776"/>
            <a:ext cx="2254980" cy="4320000"/>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ige toelichting 7"/>
          <p:cNvSpPr/>
          <p:nvPr/>
        </p:nvSpPr>
        <p:spPr>
          <a:xfrm>
            <a:off x="2024956" y="2411010"/>
            <a:ext cx="4608512" cy="4154984"/>
          </a:xfrm>
          <a:prstGeom prst="wedgeRectCallout">
            <a:avLst>
              <a:gd name="adj1" fmla="val 73966"/>
              <a:gd name="adj2" fmla="val -43058"/>
            </a:avLst>
          </a:prstGeom>
          <a:solidFill>
            <a:schemeClr val="bg1"/>
          </a:solidFill>
          <a:ln>
            <a:solidFill>
              <a:schemeClr val="tx1"/>
            </a:solidFill>
          </a:ln>
        </p:spPr>
        <p:txBody>
          <a:bodyPr wrap="square">
            <a:spAutoFit/>
          </a:bodyPr>
          <a:lstStyle/>
          <a:p>
            <a:pPr algn="ctr"/>
            <a:r>
              <a:rPr lang="nl-NL" dirty="0">
                <a:latin typeface="Verdana" panose="020B0604030504040204" pitchFamily="34" charset="0"/>
                <a:ea typeface="Verdana" panose="020B0604030504040204" pitchFamily="34" charset="0"/>
                <a:cs typeface="Verdana" panose="020B0604030504040204" pitchFamily="34" charset="0"/>
              </a:rPr>
              <a:t>Hebt geloof in God. </a:t>
            </a:r>
            <a:r>
              <a:rPr lang="nl-NL" baseline="30000" dirty="0">
                <a:latin typeface="Verdana" panose="020B0604030504040204" pitchFamily="34" charset="0"/>
                <a:ea typeface="Verdana" panose="020B0604030504040204" pitchFamily="34" charset="0"/>
                <a:cs typeface="Verdana" panose="020B0604030504040204" pitchFamily="34" charset="0"/>
              </a:rPr>
              <a:t>23</a:t>
            </a:r>
            <a:r>
              <a:rPr lang="nl-NL" dirty="0">
                <a:latin typeface="Verdana" panose="020B0604030504040204" pitchFamily="34" charset="0"/>
                <a:ea typeface="Verdana" panose="020B0604030504040204" pitchFamily="34" charset="0"/>
                <a:cs typeface="Verdana" panose="020B0604030504040204" pitchFamily="34" charset="0"/>
              </a:rPr>
              <a:t>Voorwaar, Ik zeg u, wie tot </a:t>
            </a:r>
            <a:r>
              <a:rPr lang="nl-NL" sz="2400" b="1" dirty="0" smtClean="0">
                <a:latin typeface="Verdana" panose="020B0604030504040204" pitchFamily="34" charset="0"/>
                <a:ea typeface="Verdana" panose="020B0604030504040204" pitchFamily="34" charset="0"/>
                <a:cs typeface="Verdana" panose="020B0604030504040204" pitchFamily="34" charset="0"/>
              </a:rPr>
              <a:t>deze berg</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el-GR" sz="2400" b="1" dirty="0">
                <a:latin typeface="Times New Roman" panose="02020603050405020304" pitchFamily="18" charset="0"/>
                <a:cs typeface="Times New Roman" panose="02020603050405020304" pitchFamily="18" charset="0"/>
              </a:rPr>
              <a:t>ὄρει τούτῳ</a:t>
            </a:r>
            <a:r>
              <a:rPr lang="nl-NL" b="1" dirty="0" smtClean="0">
                <a:latin typeface="Verdana" panose="020B0604030504040204" pitchFamily="34" charset="0"/>
                <a:ea typeface="Verdana" panose="020B0604030504040204" pitchFamily="34" charset="0"/>
                <a:cs typeface="Verdana" panose="020B0604030504040204" pitchFamily="34" charset="0"/>
              </a:rPr>
              <a:t>-</a:t>
            </a:r>
            <a:r>
              <a:rPr lang="nl-NL" b="1" dirty="0" err="1" smtClean="0">
                <a:latin typeface="Verdana" panose="020B0604030504040204" pitchFamily="34" charset="0"/>
                <a:ea typeface="Verdana" panose="020B0604030504040204" pitchFamily="34" charset="0"/>
                <a:cs typeface="Verdana" panose="020B0604030504040204" pitchFamily="34" charset="0"/>
              </a:rPr>
              <a:t>crei</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b="1" dirty="0" err="1" smtClean="0">
                <a:latin typeface="Verdana" panose="020B0604030504040204" pitchFamily="34" charset="0"/>
                <a:ea typeface="Verdana" panose="020B0604030504040204" pitchFamily="34" charset="0"/>
                <a:cs typeface="Verdana" panose="020B0604030504040204" pitchFamily="34" charset="0"/>
              </a:rPr>
              <a:t>toutoi</a:t>
            </a:r>
            <a:r>
              <a:rPr lang="nl-NL" b="1" dirty="0" smtClean="0">
                <a:latin typeface="Verdana" panose="020B0604030504040204" pitchFamily="34" charset="0"/>
                <a:ea typeface="Verdana" panose="020B0604030504040204" pitchFamily="34" charset="0"/>
                <a:cs typeface="Verdana" panose="020B0604030504040204" pitchFamily="34" charset="0"/>
              </a:rPr>
              <a:t>] </a:t>
            </a:r>
          </a:p>
          <a:p>
            <a:pPr algn="ctr"/>
            <a:r>
              <a:rPr lang="nl-NL" dirty="0" smtClean="0">
                <a:latin typeface="Verdana" panose="020B0604030504040204" pitchFamily="34" charset="0"/>
                <a:ea typeface="Verdana" panose="020B0604030504040204" pitchFamily="34" charset="0"/>
                <a:cs typeface="Verdana" panose="020B0604030504040204" pitchFamily="34" charset="0"/>
              </a:rPr>
              <a:t>zou </a:t>
            </a:r>
            <a:r>
              <a:rPr lang="nl-NL" dirty="0">
                <a:latin typeface="Verdana" panose="020B0604030504040204" pitchFamily="34" charset="0"/>
                <a:ea typeface="Verdana" panose="020B0604030504040204" pitchFamily="34" charset="0"/>
                <a:cs typeface="Verdana" panose="020B0604030504040204" pitchFamily="34" charset="0"/>
              </a:rPr>
              <a:t>zeggen, hef u op en werp u in de zee, en in zijn ​hart​ niet zou twijfelen, maar geloven, dat hetgeen hij zegt geschiedt, het zal hem </a:t>
            </a:r>
            <a:r>
              <a:rPr lang="nl-NL" dirty="0" smtClean="0">
                <a:latin typeface="Verdana" panose="020B0604030504040204" pitchFamily="34" charset="0"/>
                <a:ea typeface="Verdana" panose="020B0604030504040204" pitchFamily="34" charset="0"/>
                <a:cs typeface="Verdana" panose="020B0604030504040204" pitchFamily="34" charset="0"/>
              </a:rPr>
              <a:t>geschieden. </a:t>
            </a:r>
            <a:r>
              <a:rPr lang="nl-NL" baseline="30000" dirty="0" smtClean="0">
                <a:latin typeface="Verdana" panose="020B0604030504040204" pitchFamily="34" charset="0"/>
                <a:ea typeface="Verdana" panose="020B0604030504040204" pitchFamily="34" charset="0"/>
                <a:cs typeface="Verdana" panose="020B0604030504040204" pitchFamily="34" charset="0"/>
              </a:rPr>
              <a:t>24</a:t>
            </a:r>
            <a:r>
              <a:rPr lang="nl-NL" dirty="0" smtClean="0">
                <a:latin typeface="Verdana" panose="020B0604030504040204" pitchFamily="34" charset="0"/>
                <a:ea typeface="Verdana" panose="020B0604030504040204" pitchFamily="34" charset="0"/>
                <a:cs typeface="Verdana" panose="020B0604030504040204" pitchFamily="34" charset="0"/>
              </a:rPr>
              <a:t>Daarom </a:t>
            </a:r>
            <a:r>
              <a:rPr lang="nl-NL" dirty="0">
                <a:latin typeface="Verdana" panose="020B0604030504040204" pitchFamily="34" charset="0"/>
                <a:ea typeface="Verdana" panose="020B0604030504040204" pitchFamily="34" charset="0"/>
                <a:cs typeface="Verdana" panose="020B0604030504040204" pitchFamily="34" charset="0"/>
              </a:rPr>
              <a:t>zeg Ik u, al wat gij ​bidt​ en begeert, gelooft, dat gij het hebt ontvangen, en het zal </a:t>
            </a:r>
            <a:r>
              <a:rPr lang="nl-NL" dirty="0" smtClean="0">
                <a:latin typeface="Verdana" panose="020B0604030504040204" pitchFamily="34" charset="0"/>
                <a:ea typeface="Verdana" panose="020B0604030504040204" pitchFamily="34" charset="0"/>
                <a:cs typeface="Verdana" panose="020B0604030504040204" pitchFamily="34" charset="0"/>
              </a:rPr>
              <a:t>geschieden. </a:t>
            </a:r>
            <a:r>
              <a:rPr lang="nl-NL" baseline="30000" dirty="0" smtClean="0">
                <a:latin typeface="Verdana" panose="020B0604030504040204" pitchFamily="34" charset="0"/>
                <a:ea typeface="Verdana" panose="020B0604030504040204" pitchFamily="34" charset="0"/>
                <a:cs typeface="Verdana" panose="020B0604030504040204" pitchFamily="34" charset="0"/>
              </a:rPr>
              <a:t>25</a:t>
            </a:r>
            <a:r>
              <a:rPr lang="nl-NL" dirty="0" smtClean="0">
                <a:latin typeface="Verdana" panose="020B0604030504040204" pitchFamily="34" charset="0"/>
                <a:ea typeface="Verdana" panose="020B0604030504040204" pitchFamily="34" charset="0"/>
                <a:cs typeface="Verdana" panose="020B0604030504040204" pitchFamily="34" charset="0"/>
              </a:rPr>
              <a:t>En </a:t>
            </a:r>
            <a:r>
              <a:rPr lang="nl-NL" dirty="0">
                <a:latin typeface="Verdana" panose="020B0604030504040204" pitchFamily="34" charset="0"/>
                <a:ea typeface="Verdana" panose="020B0604030504040204" pitchFamily="34" charset="0"/>
                <a:cs typeface="Verdana" panose="020B0604030504040204" pitchFamily="34" charset="0"/>
              </a:rPr>
              <a:t>wanneer gij </a:t>
            </a:r>
            <a:r>
              <a:rPr lang="nl-NL" dirty="0" smtClean="0">
                <a:latin typeface="Verdana" panose="020B0604030504040204" pitchFamily="34" charset="0"/>
                <a:ea typeface="Verdana" panose="020B0604030504040204" pitchFamily="34" charset="0"/>
                <a:cs typeface="Verdana" panose="020B0604030504040204" pitchFamily="34" charset="0"/>
              </a:rPr>
              <a:t>staat te </a:t>
            </a:r>
            <a:r>
              <a:rPr lang="nl-NL" b="1" dirty="0" smtClean="0">
                <a:latin typeface="Verdana" panose="020B0604030504040204" pitchFamily="34" charset="0"/>
                <a:ea typeface="Verdana" panose="020B0604030504040204" pitchFamily="34" charset="0"/>
                <a:cs typeface="Verdana" panose="020B0604030504040204" pitchFamily="34" charset="0"/>
              </a:rPr>
              <a:t>bidden</a:t>
            </a:r>
            <a:r>
              <a:rPr lang="nl-NL" dirty="0" smtClean="0">
                <a:latin typeface="Verdana" panose="020B0604030504040204" pitchFamily="34" charset="0"/>
                <a:ea typeface="Verdana" panose="020B0604030504040204" pitchFamily="34" charset="0"/>
                <a:cs typeface="Verdana" panose="020B0604030504040204" pitchFamily="34" charset="0"/>
              </a:rPr>
              <a:t>, vergeeft</a:t>
            </a:r>
            <a:r>
              <a:rPr lang="nl-NL" dirty="0">
                <a:latin typeface="Verdana" panose="020B0604030504040204" pitchFamily="34" charset="0"/>
                <a:ea typeface="Verdana" panose="020B0604030504040204" pitchFamily="34" charset="0"/>
                <a:cs typeface="Verdana" panose="020B0604030504040204" pitchFamily="34" charset="0"/>
              </a:rPr>
              <a:t>​ wat gij tegen iemand mocht hebben, opdat ook uw Vader in de hemelen uw overtredingen </a:t>
            </a:r>
            <a:r>
              <a:rPr lang="nl-NL" dirty="0" err="1">
                <a:latin typeface="Verdana" panose="020B0604030504040204" pitchFamily="34" charset="0"/>
                <a:ea typeface="Verdana" panose="020B0604030504040204" pitchFamily="34" charset="0"/>
                <a:cs typeface="Verdana" panose="020B0604030504040204" pitchFamily="34" charset="0"/>
              </a:rPr>
              <a:t>vergeve</a:t>
            </a:r>
            <a:r>
              <a:rPr lang="nl-NL" dirty="0">
                <a:latin typeface="Verdana" panose="020B0604030504040204" pitchFamily="34" charset="0"/>
                <a:ea typeface="Verdana" panose="020B0604030504040204" pitchFamily="34" charset="0"/>
                <a:cs typeface="Verdana" panose="020B0604030504040204" pitchFamily="34" charset="0"/>
              </a:rPr>
              <a:t>. </a:t>
            </a:r>
            <a:endParaRPr lang="nl-NL" dirty="0"/>
          </a:p>
        </p:txBody>
      </p:sp>
      <p:sp>
        <p:nvSpPr>
          <p:cNvPr id="2" name="Tekstvak 1"/>
          <p:cNvSpPr txBox="1"/>
          <p:nvPr/>
        </p:nvSpPr>
        <p:spPr>
          <a:xfrm>
            <a:off x="3513584" y="692696"/>
            <a:ext cx="3168352" cy="64633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3600" b="1" dirty="0" smtClean="0">
                <a:latin typeface="Verdana" panose="020B0604030504040204" pitchFamily="34" charset="0"/>
                <a:ea typeface="Verdana" panose="020B0604030504040204" pitchFamily="34" charset="0"/>
                <a:cs typeface="Verdana" panose="020B0604030504040204" pitchFamily="34" charset="0"/>
              </a:rPr>
              <a:t>CONTEXT!</a:t>
            </a:r>
            <a:endParaRPr lang="nl-NL" sz="3600" b="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1" name="Tabel 10"/>
          <p:cNvGraphicFramePr>
            <a:graphicFrameLocks noGrp="1"/>
          </p:cNvGraphicFramePr>
          <p:nvPr>
            <p:extLst>
              <p:ext uri="{D42A27DB-BD31-4B8C-83A1-F6EECF244321}">
                <p14:modId xmlns:p14="http://schemas.microsoft.com/office/powerpoint/2010/main" val="2125225877"/>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9" name="Tekstvak 8"/>
          <p:cNvSpPr txBox="1"/>
          <p:nvPr/>
        </p:nvSpPr>
        <p:spPr>
          <a:xfrm>
            <a:off x="3513784" y="1414517"/>
            <a:ext cx="3168352"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a:latin typeface="Verdana" panose="020B0604030504040204" pitchFamily="34" charset="0"/>
                <a:ea typeface="Verdana" panose="020B0604030504040204" pitchFamily="34" charset="0"/>
                <a:cs typeface="Verdana" panose="020B0604030504040204" pitchFamily="34" charset="0"/>
              </a:rPr>
              <a:t>v</a:t>
            </a:r>
            <a:r>
              <a:rPr lang="nl-NL" sz="2400" b="1" dirty="0" smtClean="0">
                <a:latin typeface="Verdana" panose="020B0604030504040204" pitchFamily="34" charset="0"/>
                <a:ea typeface="Verdana" panose="020B0604030504040204" pitchFamily="34" charset="0"/>
                <a:cs typeface="Verdana" panose="020B0604030504040204" pitchFamily="34" charset="0"/>
              </a:rPr>
              <a:t>ijgenboom</a:t>
            </a: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tempel</a:t>
            </a: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
        <p:nvSpPr>
          <p:cNvPr id="10" name="Tekstvak 9"/>
          <p:cNvSpPr txBox="1"/>
          <p:nvPr/>
        </p:nvSpPr>
        <p:spPr>
          <a:xfrm>
            <a:off x="6704304" y="5541039"/>
            <a:ext cx="2376000" cy="1200329"/>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nl-NL" sz="2400"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 Bedehuis !</a:t>
            </a:r>
          </a:p>
          <a:p>
            <a:pPr algn="ctr"/>
            <a:endParaRPr lang="nl-NL" sz="2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02453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mph" presetSubtype="0" repeatCount="indefinite" fill="hold" grpId="0" nodeType="afterEffect">
                                  <p:stCondLst>
                                    <p:cond delay="0"/>
                                  </p:stCondLst>
                                  <p:childTnLst>
                                    <p:anim calcmode="discrete" valueType="str">
                                      <p:cBhvr override="childStyle">
                                        <p:cTn id="14" dur="2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15" fill="hold">
                            <p:stCondLst>
                              <p:cond delay="3000"/>
                            </p:stCondLst>
                            <p:childTnLst>
                              <p:par>
                                <p:cTn id="16" presetID="10" presetClass="emph" presetSubtype="0" repeatCount="indefinite" fill="hold" grpId="0" nodeType="afterEffect">
                                  <p:stCondLst>
                                    <p:cond delay="0"/>
                                  </p:stCondLst>
                                  <p:childTnLst>
                                    <p:anim calcmode="discrete" valueType="str">
                                      <p:cBhvr override="childStyle">
                                        <p:cTn id="17" dur="2000" fill="hold"/>
                                        <p:tgtEl>
                                          <p:spTgt spid="9"/>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Afbeeldingsresultaat voor dead figtre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81"/>
          <a:stretch/>
        </p:blipFill>
        <p:spPr bwMode="auto">
          <a:xfrm>
            <a:off x="15528" y="-38100"/>
            <a:ext cx="9128472" cy="56993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yeshua and kef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60232" y="1341248"/>
            <a:ext cx="2711486"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beeldingsresultaat voor yeshua and kefa"/>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2446" r="98234"/>
                    </a14:imgEffect>
                  </a14:imgLayer>
                </a14:imgProps>
              </a:ext>
              <a:ext uri="{28A0092B-C50C-407E-A947-70E740481C1C}">
                <a14:useLocalDpi xmlns:a14="http://schemas.microsoft.com/office/drawing/2010/main" val="0"/>
              </a:ext>
            </a:extLst>
          </a:blip>
          <a:srcRect/>
          <a:stretch>
            <a:fillRect/>
          </a:stretch>
        </p:blipFill>
        <p:spPr bwMode="auto">
          <a:xfrm flipH="1">
            <a:off x="-161300" y="1412776"/>
            <a:ext cx="2254980" cy="432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el 10"/>
          <p:cNvGraphicFramePr>
            <a:graphicFrameLocks noGrp="1"/>
          </p:cNvGraphicFramePr>
          <p:nvPr>
            <p:extLst>
              <p:ext uri="{D42A27DB-BD31-4B8C-83A1-F6EECF244321}">
                <p14:modId xmlns:p14="http://schemas.microsoft.com/office/powerpoint/2010/main" val="1116318273"/>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10" name="Tekstvak 9"/>
          <p:cNvSpPr txBox="1"/>
          <p:nvPr/>
        </p:nvSpPr>
        <p:spPr>
          <a:xfrm>
            <a:off x="1907704" y="1414517"/>
            <a:ext cx="4680000"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De tempel van </a:t>
            </a:r>
            <a:r>
              <a:rPr lang="nl-NL" sz="2400" b="1" dirty="0" err="1" smtClean="0">
                <a:latin typeface="Verdana" panose="020B0604030504040204" pitchFamily="34" charset="0"/>
                <a:ea typeface="Verdana" panose="020B0604030504040204" pitchFamily="34" charset="0"/>
                <a:cs typeface="Verdana" panose="020B0604030504040204" pitchFamily="34" charset="0"/>
              </a:rPr>
              <a:t>Siloh</a:t>
            </a:r>
            <a:r>
              <a:rPr lang="nl-NL" sz="2400" b="1" dirty="0" smtClean="0">
                <a:latin typeface="Verdana" panose="020B0604030504040204" pitchFamily="34" charset="0"/>
                <a:ea typeface="Verdana" panose="020B0604030504040204" pitchFamily="34" charset="0"/>
                <a:cs typeface="Verdana" panose="020B0604030504040204" pitchFamily="34" charset="0"/>
              </a:rPr>
              <a:t> </a:t>
            </a: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is niet meer</a:t>
            </a:r>
          </a:p>
        </p:txBody>
      </p:sp>
      <p:sp>
        <p:nvSpPr>
          <p:cNvPr id="12" name="Tekstvak 11"/>
          <p:cNvSpPr txBox="1"/>
          <p:nvPr/>
        </p:nvSpPr>
        <p:spPr>
          <a:xfrm>
            <a:off x="1929608" y="2381979"/>
            <a:ext cx="4680000"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De tempel van Salomo </a:t>
            </a: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is niet meer</a:t>
            </a:r>
          </a:p>
        </p:txBody>
      </p:sp>
      <p:sp>
        <p:nvSpPr>
          <p:cNvPr id="13" name="Tekstvak 12"/>
          <p:cNvSpPr txBox="1"/>
          <p:nvPr/>
        </p:nvSpPr>
        <p:spPr>
          <a:xfrm>
            <a:off x="1942654" y="3318083"/>
            <a:ext cx="4680000"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De tempel uit de tijd van Jesjoea is niet meer</a:t>
            </a:r>
          </a:p>
        </p:txBody>
      </p:sp>
      <p:sp>
        <p:nvSpPr>
          <p:cNvPr id="14" name="Tekstvak 13"/>
          <p:cNvSpPr txBox="1"/>
          <p:nvPr/>
        </p:nvSpPr>
        <p:spPr>
          <a:xfrm>
            <a:off x="1907704" y="755993"/>
            <a:ext cx="4680000" cy="584775"/>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3200" b="1" dirty="0" smtClean="0">
                <a:latin typeface="Verdana" panose="020B0604030504040204" pitchFamily="34" charset="0"/>
                <a:ea typeface="Verdana" panose="020B0604030504040204" pitchFamily="34" charset="0"/>
                <a:cs typeface="Verdana" panose="020B0604030504040204" pitchFamily="34" charset="0"/>
              </a:rPr>
              <a:t>WAAROM?</a:t>
            </a:r>
          </a:p>
        </p:txBody>
      </p:sp>
      <p:sp>
        <p:nvSpPr>
          <p:cNvPr id="15" name="Tekstvak 14"/>
          <p:cNvSpPr txBox="1"/>
          <p:nvPr/>
        </p:nvSpPr>
        <p:spPr>
          <a:xfrm>
            <a:off x="1907704" y="4263479"/>
            <a:ext cx="4680000" cy="461665"/>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Jesaja 56 </a:t>
            </a:r>
          </a:p>
        </p:txBody>
      </p:sp>
    </p:spTree>
    <p:extLst>
      <p:ext uri="{BB962C8B-B14F-4D97-AF65-F5344CB8AC3E}">
        <p14:creationId xmlns:p14="http://schemas.microsoft.com/office/powerpoint/2010/main" val="18981120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586418"/>
          </a:xfrm>
          <a:prstGeom prst="rect">
            <a:avLst/>
          </a:prstGeom>
          <a:solidFill>
            <a:schemeClr val="tx1"/>
          </a:solidFill>
        </p:spPr>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Jesaja 56: “1 ZO zegt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Onderhoudt het recht en doet ​gerechtigheid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want mijn heil staat gereed om te komen en mijn ​gerechtigheid​ om zich te openbaren.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Welzalig de sterveling</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he-IL" b="1" dirty="0">
                <a:solidFill>
                  <a:schemeClr val="bg1"/>
                </a:solidFill>
                <a:cs typeface="+mj-cs"/>
              </a:rPr>
              <a:t>אֱנוֹשׁ</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enosj</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die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dit doet, en het mensenkind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he-IL" b="1" dirty="0">
                <a:solidFill>
                  <a:schemeClr val="bg1"/>
                </a:solidFill>
                <a:cs typeface="+mj-cs"/>
              </a:rPr>
              <a:t>בֶן-אָדָם</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-ben adam]</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dat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daaraan vasthoudt; die acht geeft op de ​sabbat, zodat hij hem niet ontheiligt, en acht geeft op zijn hand, zodat zij niets kwaads doet.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Laat dan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de ​vreemdeling​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he-IL" b="1" dirty="0">
                <a:solidFill>
                  <a:schemeClr val="bg1"/>
                </a:solidFill>
                <a:cs typeface="+mj-cs"/>
              </a:rPr>
              <a:t>בֶּן-הַנֵּכָר</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-ben ha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nechar</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die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zich bij de </a:t>
            </a:r>
            <a:r>
              <a:rPr lang="nl-NL" b="1" cap="smal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Here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aansloot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niet zeggen: De </a:t>
            </a:r>
            <a:r>
              <a:rPr lang="nl-NL"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zal mij zeker afzonderen van zijn volk; en laat de ontmande niet zeggen: Zie, ik ben een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dorre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boom.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zo zegt de </a:t>
            </a:r>
            <a:r>
              <a:rPr lang="nl-NL"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van de ontmanden,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die mijn sabbatten onderhouden en verkiezen wat Mij behaagt en vasthouden aan mijn ​verbond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Ik geef hun in mijn ​huis​ en binnen mijn ​muren​ een ​gedenkteken​ en een naam, beter dan zonen en dochters; Ik geef hun een eeuwige naam, die niet uitgeroeid zal worden.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de ​vreemdelingen​ die zich bij de </a:t>
            </a:r>
            <a:r>
              <a:rPr lang="nl-NL" b="1"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aansloten om Hem te dienen, en om de naam des </a:t>
            </a:r>
            <a:r>
              <a:rPr lang="nl-NL" b="1" cap="small" dirty="0">
                <a:solidFill>
                  <a:schemeClr val="bg1"/>
                </a:solidFill>
                <a:latin typeface="Verdana" panose="020B0604030504040204" pitchFamily="34" charset="0"/>
                <a:ea typeface="Verdana" panose="020B0604030504040204" pitchFamily="34" charset="0"/>
                <a:cs typeface="Verdana" panose="020B0604030504040204" pitchFamily="34" charset="0"/>
              </a:rPr>
              <a:t>Heren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lief te hebben, om Hem tot knechten te zijn, allen die de ​sabbat​ onderhouden, zodat zij hem niet ​ontheiligen, en die vasthouden aan mijn ​verbond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hen zal Ik brengen naar mijn ​heilige​ berg​ en Ik zal hun vreugde bereiden in mijn bedehuis; hun ​brandoffers​ en hun slachtoffers zullen welgevallig zijn op mijn ​altaar, want mijn ​huis​ zal een bedehuis heten voor alle volken.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Het woord van de Here </a:t>
            </a:r>
            <a:r>
              <a:rPr lang="nl-NL"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die de verdrevenen van Israël bijeenbrengt, luidt: Ik zal daartoe nog meerderen bijeenbrengen, dan er reeds toegebracht zijn</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4057642107"/>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Bedehuis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 </a:t>
                      </a:r>
                      <a:endParaRPr lang="nl-NL" sz="1000" dirty="0" smtClean="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671598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647974"/>
          </a:xfrm>
          <a:prstGeom prst="rect">
            <a:avLst/>
          </a:prstGeom>
          <a:solidFill>
            <a:schemeClr val="tx1"/>
          </a:solidFill>
        </p:spPr>
        <p:txBody>
          <a:bodyPr wrap="square">
            <a:spAutoFit/>
          </a:bodyPr>
          <a:lstStyle/>
          <a:p>
            <a:r>
              <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11: </a:t>
            </a: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dicht bij Jeruzalem kwamen, bij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Betfage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aan de ​Olijfberg, zond Hij twee van zijn discipelen uit,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Gaat naar het dorp, dat tegenover u ligt, en terstond, als gij er binnenkomt, zult gij een veulen vastgebonden vinden, waarop nog nooit een mens heeft gezeten; maakt het los en brengt het hier.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iemand tot u zegt: Wat doet gij daar? zegt dan: De Here heeft het nodig en terstond zendt Hij het weder hierheen.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gingen heen en vonden een veulen vastgebonden bij de deur buiten aan de ​weg, en zij maakten het los.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sommigen van degenen, die daar stonden, zeiden tot hen: Wat doet gij daar, dat gij dat veulen losmaakt?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Zij spraken tot hen, zoals ​Jezus​ gezegd had, en zij lieten hen begaan.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brachten het veulen tot ​Jezus​ en legden hun klederen daarop en Hij ging erop zitten.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velen spreidden hun klederen op de weg en anderen groen, dat zij van het veld plukten.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die voorgingen en die volgden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riepen: </a:t>
            </a:r>
            <a:r>
              <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Hosanna</a:t>
            </a:r>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Gezegend Hij, die komt in de naam des Heren;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gezegend het komende rijk van onze vader ​David; Hosanna in de hoogste hemelen!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kwam te Jeruzalem in de tempel. En nadat Hij rondom alles overzien had, vertrok Hij, toen het reeds laat op de dag was, naar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met de twaalven.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volgende dag, toen zij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werd Hij hongerig.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van verre een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zag, die bladeren had, ging Hij daarheen om te zien of Hij er ook iets aan vinden zou. En erbij gekomen, vond Hij er niets aan dan bladeren; want het was de tijd niet voor ​vijgen.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Nooit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ete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meer iemand vrucht van u in eeuwigheid! En zijn discipelen hoorden het.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kwamen te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Jeruzalem. 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ging de ​tempel​ binnen en begon hen, die in de ​tempel​ verkochten en kochten, uit te drijven en de tafels der wisselaars en de stoelen van hen, die de duiven verkochten, keerde Hij om,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liet niet toe, dat iemand enig voorwerp door de tempel droeg;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leerde en sprak tot hen: Staat er niet geschreven, dat mijn huis een bedehuis zal heten voor alle volken?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gij hebt het tot een rovershol gemaakt.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hoorden het en zochten, hoe zij Hem zouden kunnen ombrengen, want zij waren bevreesd voor Hem, omdat de gehele schare versteld stond over zijn leer.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het laat werd, gingen zij de stad uit, naar buiten.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des morgens vroeg langs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kwamen, zagen zij, dat hij van de wortel af verdord was.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​Petrus​ herinnerde het zich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Hem: ​Rabbi, zie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Gij vervloekt hebt, is verdord.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Hebt geloof in God.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Voorwaar, Ik zeg u, wie tot deze berg zou zeggen, hef u op en werp u in de zee, en in zijn ​hart​ niet zou twijfelen, maar geloven, dat hetgeen hij zegt geschiedt, het zal hem geschieden.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Daarom zeg Ik u, al wat gij ​bidt​ en begeert, gelooft, dat gij het hebt ontvangen, en het zal geschieden.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wanneer gij staat te ​bidden, ​vergeeft​ wat gij tegen iemand mocht hebben, opdat ook uw Vader in de hemelen uw overtredingen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vergeve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[Indien gij echter niet ​vergeeft, zal ook uw Vader, die in de hemelen is, uw overtredingen niet ​vergeven.]</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kwamen weder te Jeruzalem. En terwijl Hij in de ​tempel​ wandelde, kwamen 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overpriesters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de oudsten tot Hem,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zeiden tot Hem: Krachtens welke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bevoegdheid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doet Gij deze dingen? Of wie heeft U de bevoegdheid gegeven om deze dingen te doen?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Ik zal u één vraag stellen; geeft Mij daarop antwoord, dan zal Ik u zeggen, krachtens welke bevoegdheid Ik deze dingen doe.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De ​doop​ van Johannes, was die uit de hemel of uit de mensen? Antwoordt Mij daarop.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overlegden onder elkander en zeiden: Indien wij zeggen: Uit de hemel, zal Hij zeggen: Waarom hebt gij hem dan niet geloofd?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Zeggen wij echter: Uit de mensen . . . Zij waren namelijk bevreesd voor de schare, want allen hielden Johannes inderdaad voor een ​profeet.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antwoordden en zeiden tot ​Jezus: Wij weten het niet. En ​Jezus​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Dan zeg Ik u ook niet, krachtens welke bevoegdheid Ik deze dingen doe.</a:t>
            </a:r>
          </a:p>
          <a:p>
            <a:endPar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1191676548"/>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Bedehuis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Bevoegdheid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4" name="Rechthoek 3"/>
          <p:cNvSpPr/>
          <p:nvPr/>
        </p:nvSpPr>
        <p:spPr>
          <a:xfrm>
            <a:off x="2051720" y="692696"/>
            <a:ext cx="5238328" cy="1200329"/>
          </a:xfrm>
          <a:prstGeom prst="rect">
            <a:avLst/>
          </a:prstGeom>
          <a:solidFill>
            <a:srgbClr val="C00000"/>
          </a:solid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BEVOEGDHEID</a:t>
            </a:r>
          </a:p>
          <a:p>
            <a:pPr algn="ctr"/>
            <a:r>
              <a:rPr lang="el-GR" sz="3200" b="1" dirty="0" smtClean="0">
                <a:latin typeface="Times New Roman" panose="02020603050405020304" pitchFamily="18" charset="0"/>
                <a:cs typeface="Times New Roman" panose="02020603050405020304" pitchFamily="18" charset="0"/>
              </a:rPr>
              <a:t>ἐξουσίαν</a:t>
            </a:r>
            <a:endParaRPr lang="nl-NL" sz="3200" b="1" dirty="0" smtClean="0">
              <a:latin typeface="Times New Roman" panose="02020603050405020304" pitchFamily="18" charset="0"/>
              <a:cs typeface="Times New Roman" panose="02020603050405020304" pitchFamily="18" charset="0"/>
            </a:endParaRPr>
          </a:p>
          <a:p>
            <a:pPr algn="ct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Jurisdictie, machtsgebied</a:t>
            </a:r>
            <a:endParaRPr lang="nl-NL" sz="20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72184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647974"/>
          </a:xfrm>
          <a:prstGeom prst="rect">
            <a:avLst/>
          </a:prstGeom>
          <a:solidFill>
            <a:schemeClr val="tx1"/>
          </a:solidFill>
        </p:spPr>
        <p:txBody>
          <a:bodyPr wrap="square">
            <a:spAutoFit/>
          </a:bodyPr>
          <a:lstStyle/>
          <a:p>
            <a:r>
              <a:rPr lang="nl-NL" sz="8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Marcus 11: </a:t>
            </a:r>
          </a:p>
          <a:p>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11</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zij dicht bij Jeruzalem kwamen, bij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Betfage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aan de ​Olijfberg, zond Hij twee van zijn discipelen uit,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Gaat naar het dorp, dat tegenover u ligt, en terstond, als gij er binnenkomt, zult gij een veulen vastgebonden vinden, waarop nog nooit een mens heeft gezeten; maakt het los en brengt het hier.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indien iemand tot u zegt: Wat doet gij daar? zegt dan: De Here heeft het nodig en terstond zendt Hij het weder hierheen.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gingen heen en vonden een veulen vastgebonden bij de deur buiten aan de ​weg, en zij maakten het los.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sommigen van degenen, die daar stonden, zeiden tot hen: Wat doet gij daar, dat gij dat veulen losmaakt?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Zij spraken tot hen, zoals ​Jezus​ gezegd had, en zij lieten hen begaan.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brachten het veulen tot ​Jezus​ en legden hun klederen daarop en Hij ging erop zitten.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velen spreidden hun klederen op de weg en anderen groen, dat zij van het veld plukten.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die voorgingen en die volgden </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riepen: </a:t>
            </a:r>
            <a:r>
              <a:rPr lang="nl-NL" sz="8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Hosanna</a:t>
            </a:r>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Gezegend Hij, die komt in de naam des Heren;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gezegend het komende rijk van onze vader ​David; Hosanna in de hoogste hemelen!</a:t>
            </a:r>
          </a:p>
          <a:p>
            <a:r>
              <a:rPr lang="nl-NL" sz="800"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11</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kwam te Jeruzalem in de tempel. En nadat Hij rondom alles overzien had, vertrok Hij, toen het reeds laat op de dag was, naar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met de twaalven.</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de volgende dag, toen zij van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kwamen, werd Hij hongerig.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Hij van verre een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zag, die bladeren had, ging Hij daarheen om te zien of Hij er ook iets aan vinden zou. En erbij gekomen, vond Hij er niets aan dan bladeren; want het was de tijd niet voor ​vijgen.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antwoordde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Nooit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ete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meer iemand vrucht van u in eeuwigheid! En zijn discipelen hoorden het.</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kwamen te </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Jeruzalem. En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ging de ​tempel​ binnen en begon hen, die in de ​tempel​ verkochten en kochten, uit te drijven en de tafels der wisselaars en de stoelen van hen, die de duiven verkochten, keerde Hij om,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liet niet toe, dat iemand enig voorwerp door de tempel droeg;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leerde en sprak tot hen: Staat er niet geschreven, dat mijn huis een bedehuis zal heten voor alle volken?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gij hebt het tot een rovershol gemaakt. En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hoorden het en zochten, hoe zij Hem zouden kunnen ombrengen, want zij waren bevreesd voor Hem, omdat de gehele schare versteld stond over zijn leer.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het laat werd, gingen zij de stad uit, naar buiten.</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zij des morgens vroeg langs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kwamen, zagen zij, dat hij van de wortel af verdord was.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​Petrus​ herinnerde het zich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​Rabbi, zie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die Gij vervloekt hebt, is verdord.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Hebt geloof in God.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Voorwaar, Ik zeg u, wie tot deze berg zou zeggen, hef u op en werp u in de zee, en in zijn ​hart​ niet zou twijfelen, maar geloven, dat hetgeen hij zegt geschiedt, het zal hem geschieden.</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Daarom zeg Ik u, al wat gij ​bidt​ en begeert, gelooft, dat gij het hebt ontvangen, en het zal geschieden.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wanneer gij staat te ​bidden, ​vergeeft​ wat gij tegen iemand mocht hebben, opdat ook uw Vader in de hemelen uw overtredingen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vergeve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[Indien gij echter niet ​vergeeft, zal ook uw Vader, die in de hemelen is, uw overtredingen niet ​vergeven.]</a:t>
            </a:r>
          </a:p>
          <a:p>
            <a:r>
              <a:rPr lang="nl-NL"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27</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zij kwamen weder te Jeruzalem. En terwijl Hij in de ​tempel​ wandelde, kwamen de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overpriesters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de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schriftgeleerden</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de oudsten tot Hem,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28</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zeiden tot Hem: Krachtens welke bevoegdheid doet Gij deze dingen? Of wie heeft U de bevoegdheid gegeven om deze dingen te doen?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29</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Jezus​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hen: Ik zal u één vraag stellen; geeft Mij daarop antwoord, dan zal Ik u zeggen, krachtens welke bevoegdheid Ik deze dingen doe.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30</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De ​doop​ van Johannes, was die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uit de hemel of uit de mensen?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Antwoordt Mij daarop.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31</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zij overlegden onder elkander en zeiden: Indien wij zeggen: Uit de hemel, zal Hij zeggen: Waarom hebt gij hem dan niet geloofd?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32</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Zeggen wij echter: Uit de mensen . . . Zij waren namelijk bevreesd voor de schare, want allen hielden Johannes inderdaad voor een ​profeet.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33</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zij antwoordden en zeiden tot ​Jezus: Wij weten het niet. En ​Jezus​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hen: Dan zeg Ik u ook niet, krachtens welke bevoegdheid Ik deze dingen doe.</a:t>
            </a:r>
          </a:p>
          <a:p>
            <a:endParaRPr lang="nl-NL" sz="8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p:cNvSpPr/>
          <p:nvPr/>
        </p:nvSpPr>
        <p:spPr>
          <a:xfrm>
            <a:off x="1835696" y="620688"/>
            <a:ext cx="5400600" cy="954107"/>
          </a:xfrm>
          <a:prstGeom prst="rect">
            <a:avLst/>
          </a:prstGeom>
          <a:solidFill>
            <a:srgbClr val="C00000"/>
          </a:solid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2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Vraag </a:t>
            </a:r>
            <a:r>
              <a:rPr lang="nl-NL" sz="3200" b="1" dirty="0">
                <a:solidFill>
                  <a:prstClr val="white"/>
                </a:solidFill>
                <a:latin typeface="Verdana" panose="020B0604030504040204" pitchFamily="34" charset="0"/>
                <a:ea typeface="Verdana" panose="020B0604030504040204" pitchFamily="34" charset="0"/>
                <a:cs typeface="Verdana" panose="020B0604030504040204" pitchFamily="34" charset="0"/>
              </a:rPr>
              <a:t>&amp;</a:t>
            </a:r>
            <a:r>
              <a:rPr lang="nl-NL" sz="32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sz="32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wedervraag: </a:t>
            </a:r>
            <a:r>
              <a:rPr lang="nl-NL" sz="2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typisch </a:t>
            </a:r>
            <a:r>
              <a:rPr lang="nl-NL" sz="2400" b="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rabijns</a:t>
            </a:r>
            <a:r>
              <a:rPr lang="nl-NL" sz="24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gebruik</a:t>
            </a:r>
            <a:endParaRPr lang="nl-NL" sz="24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2764562787"/>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Bedehuis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Bevoegdheid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1648337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590592" y="191724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rot="21038725">
            <a:off x="1784882" y="3498055"/>
            <a:ext cx="7020000" cy="120032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nl-NL" sz="24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Gelijkenissen van het Koninkrijk</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42898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thinking jewish  rabbi painting"/>
          <p:cNvPicPr>
            <a:picLocks noChangeAspect="1" noChangeArrowheads="1"/>
          </p:cNvPicPr>
          <p:nvPr/>
        </p:nvPicPr>
        <p:blipFill rotWithShape="1">
          <a:blip r:embed="rId3">
            <a:extLst>
              <a:ext uri="{28A0092B-C50C-407E-A947-70E740481C1C}">
                <a14:useLocalDpi xmlns:a14="http://schemas.microsoft.com/office/drawing/2010/main" val="0"/>
              </a:ext>
            </a:extLst>
          </a:blip>
          <a:srcRect r="1534" b="16700"/>
          <a:stretch/>
        </p:blipFill>
        <p:spPr bwMode="auto">
          <a:xfrm>
            <a:off x="-28352" y="-27384"/>
            <a:ext cx="9161141" cy="5688631"/>
          </a:xfrm>
          <a:prstGeom prst="rect">
            <a:avLst/>
          </a:prstGeom>
          <a:noFill/>
          <a:extLst>
            <a:ext uri="{909E8E84-426E-40DD-AFC4-6F175D3DCCD1}">
              <a14:hiddenFill xmlns:a14="http://schemas.microsoft.com/office/drawing/2010/main">
                <a:solidFill>
                  <a:srgbClr val="FFFFFF"/>
                </a:solidFill>
              </a14:hiddenFill>
            </a:ext>
          </a:extLst>
        </p:spPr>
      </p:pic>
      <p:sp>
        <p:nvSpPr>
          <p:cNvPr id="4" name="Toelichting met afgeronde rechthoek 3"/>
          <p:cNvSpPr/>
          <p:nvPr/>
        </p:nvSpPr>
        <p:spPr>
          <a:xfrm>
            <a:off x="35496" y="75396"/>
            <a:ext cx="2520280" cy="2553891"/>
          </a:xfrm>
          <a:prstGeom prst="wedgeRoundRectCallout">
            <a:avLst>
              <a:gd name="adj1" fmla="val 128829"/>
              <a:gd name="adj2" fmla="val 29679"/>
              <a:gd name="adj3" fmla="val 16667"/>
            </a:avLst>
          </a:prstGeom>
          <a:noFill/>
          <a:ln>
            <a:solidFill>
              <a:schemeClr val="bg1"/>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400" b="1" dirty="0" smtClean="0">
                <a:latin typeface="Times New Roman" panose="02020603050405020304" pitchFamily="18" charset="0"/>
                <a:cs typeface="Times New Roman" panose="02020603050405020304" pitchFamily="18" charset="0"/>
              </a:rPr>
              <a:t>‘</a:t>
            </a:r>
            <a:r>
              <a:rPr lang="nl-NL" sz="2400" b="1" dirty="0">
                <a:latin typeface="Times New Roman" panose="02020603050405020304" pitchFamily="18" charset="0"/>
                <a:cs typeface="Times New Roman" panose="02020603050405020304" pitchFamily="18" charset="0"/>
              </a:rPr>
              <a:t>Waarom beantwoorden Joden toch altijd een vraag met een wedervraag</a:t>
            </a:r>
            <a:r>
              <a:rPr lang="nl-NL" sz="2400" b="1" dirty="0" smtClean="0">
                <a:latin typeface="Times New Roman" panose="02020603050405020304" pitchFamily="18" charset="0"/>
                <a:cs typeface="Times New Roman" panose="02020603050405020304" pitchFamily="18" charset="0"/>
              </a:rPr>
              <a:t>?’</a:t>
            </a:r>
            <a:endParaRPr lang="nl-NL" sz="2400" b="1" i="0" dirty="0">
              <a:solidFill>
                <a:schemeClr val="bg1"/>
              </a:solidFill>
              <a:effectLst/>
              <a:latin typeface="Times New Roman" panose="02020603050405020304" pitchFamily="18" charset="0"/>
              <a:ea typeface="Verdana" panose="020B0604030504040204" pitchFamily="34" charset="0"/>
              <a:cs typeface="Times New Roman" panose="02020603050405020304" pitchFamily="18" charset="0"/>
            </a:endParaRPr>
          </a:p>
        </p:txBody>
      </p:sp>
      <p:sp>
        <p:nvSpPr>
          <p:cNvPr id="8" name="Toelichting met afgeronde rechthoek 7"/>
          <p:cNvSpPr/>
          <p:nvPr/>
        </p:nvSpPr>
        <p:spPr>
          <a:xfrm>
            <a:off x="6948264" y="476672"/>
            <a:ext cx="1927348" cy="510778"/>
          </a:xfrm>
          <a:prstGeom prst="wedgeRoundRectCallout">
            <a:avLst>
              <a:gd name="adj1" fmla="val -94713"/>
              <a:gd name="adj2" fmla="val 359147"/>
              <a:gd name="adj3" fmla="val 16667"/>
            </a:avLst>
          </a:prstGeom>
          <a:noFill/>
          <a:ln>
            <a:solidFill>
              <a:schemeClr val="bg1"/>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400" b="1" dirty="0" smtClean="0">
                <a:latin typeface="Times New Roman" panose="02020603050405020304" pitchFamily="18" charset="0"/>
                <a:cs typeface="Times New Roman" panose="02020603050405020304" pitchFamily="18" charset="0"/>
              </a:rPr>
              <a:t>‘</a:t>
            </a:r>
            <a:r>
              <a:rPr lang="nl-NL" sz="2400" b="1" dirty="0">
                <a:latin typeface="Times New Roman" panose="02020603050405020304" pitchFamily="18" charset="0"/>
                <a:cs typeface="Times New Roman" panose="02020603050405020304" pitchFamily="18" charset="0"/>
              </a:rPr>
              <a:t>Is dat zo</a:t>
            </a:r>
            <a:r>
              <a:rPr lang="nl-NL" sz="2400" b="1" dirty="0" smtClean="0">
                <a:latin typeface="Times New Roman" panose="02020603050405020304" pitchFamily="18" charset="0"/>
                <a:cs typeface="Times New Roman" panose="02020603050405020304" pitchFamily="18" charset="0"/>
              </a:rPr>
              <a:t>?</a:t>
            </a:r>
            <a:endParaRPr lang="nl-NL" sz="2400" b="1" i="0" dirty="0">
              <a:solidFill>
                <a:schemeClr val="bg1"/>
              </a:solidFill>
              <a:effectLst/>
              <a:latin typeface="Times New Roman" panose="02020603050405020304" pitchFamily="18" charset="0"/>
              <a:ea typeface="Verdana" panose="020B0604030504040204" pitchFamily="34" charset="0"/>
              <a:cs typeface="Times New Roman" panose="02020603050405020304" pitchFamily="18" charset="0"/>
            </a:endParaRPr>
          </a:p>
        </p:txBody>
      </p:sp>
      <p:sp>
        <p:nvSpPr>
          <p:cNvPr id="9" name="Rechthoek 8"/>
          <p:cNvSpPr/>
          <p:nvPr/>
        </p:nvSpPr>
        <p:spPr>
          <a:xfrm>
            <a:off x="6948264" y="5013176"/>
            <a:ext cx="1927348" cy="461665"/>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400" b="1" dirty="0" smtClean="0">
                <a:latin typeface="Times New Roman" panose="02020603050405020304" pitchFamily="18" charset="0"/>
                <a:cs typeface="Times New Roman" panose="02020603050405020304" pitchFamily="18" charset="0"/>
              </a:rPr>
              <a:t>RABIJN</a:t>
            </a:r>
            <a:endParaRPr lang="nl-NL" sz="2400" b="1" i="0" dirty="0">
              <a:solidFill>
                <a:schemeClr val="bg1"/>
              </a:solidFill>
              <a:effectLst/>
              <a:latin typeface="Times New Roman" panose="02020603050405020304" pitchFamily="18" charset="0"/>
              <a:ea typeface="Verdana" panose="020B0604030504040204" pitchFamily="34" charset="0"/>
              <a:cs typeface="Times New Roman" panose="02020603050405020304" pitchFamily="18" charset="0"/>
            </a:endParaRPr>
          </a:p>
        </p:txBody>
      </p:sp>
      <p:graphicFrame>
        <p:nvGraphicFramePr>
          <p:cNvPr id="10" name="Tabel 9"/>
          <p:cNvGraphicFramePr>
            <a:graphicFrameLocks noGrp="1"/>
          </p:cNvGraphicFramePr>
          <p:nvPr>
            <p:extLst>
              <p:ext uri="{D42A27DB-BD31-4B8C-83A1-F6EECF244321}">
                <p14:modId xmlns:p14="http://schemas.microsoft.com/office/powerpoint/2010/main" val="2764562787"/>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Bedehuis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Bevoegdheid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2921140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647974"/>
          </a:xfrm>
          <a:prstGeom prst="rect">
            <a:avLst/>
          </a:prstGeom>
          <a:solidFill>
            <a:schemeClr val="tx1"/>
          </a:solidFill>
        </p:spPr>
        <p:txBody>
          <a:bodyPr wrap="square">
            <a:spAutoFit/>
          </a:bodyPr>
          <a:lstStyle/>
          <a:p>
            <a:r>
              <a:rPr lang="nl-NL" sz="8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Marcus 11: </a:t>
            </a:r>
          </a:p>
          <a:p>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11</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zij dicht bij Jeruzalem kwamen, bij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Betfage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aan de ​Olijfberg, zond Hij twee van zijn discipelen uit,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Gaat naar het dorp, dat tegenover u ligt, en terstond, als gij er binnenkomt, zult gij een veulen vastgebonden vinden, waarop nog nooit een mens heeft gezeten; maakt het los en brengt het hier.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indien iemand tot u zegt: Wat doet gij daar? zegt dan: De Here heeft het nodig en terstond zendt Hij het weder hierheen.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gingen heen en vonden een veulen vastgebonden bij de deur buiten aan de ​weg, en zij maakten het los.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sommigen van degenen, die daar stonden, zeiden tot hen: Wat doet gij daar, dat gij dat veulen losmaakt?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Zij spraken tot hen, zoals ​Jezus​ gezegd had, en zij lieten hen begaan.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brachten het veulen tot ​Jezus​ en legden hun klederen daarop en Hij ging erop zitten.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velen spreidden hun klederen op de weg en anderen groen, dat zij van het veld plukten.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die voorgingen en die volgden </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riepen: </a:t>
            </a:r>
            <a:r>
              <a:rPr lang="nl-NL" sz="8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Hosanna</a:t>
            </a:r>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Gezegend Hij, die komt in de naam des Heren;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gezegend het komende rijk van onze vader ​David; Hosanna in de hoogste hemelen!</a:t>
            </a:r>
          </a:p>
          <a:p>
            <a:r>
              <a:rPr lang="nl-NL" sz="800"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11</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kwam te Jeruzalem in de tempel. En nadat Hij rondom alles overzien had, vertrok Hij, toen het reeds laat op de dag was, naar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met de twaalven.</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de volgende dag, toen zij van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kwamen, werd Hij hongerig.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Hij van verre een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zag, die bladeren had, ging Hij daarheen om te zien of Hij er ook iets aan vinden zou. En erbij gekomen, vond Hij er niets aan dan bladeren; want het was de tijd niet voor ​vijgen.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antwoordde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Nooit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ete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meer iemand vrucht van u in eeuwigheid! En zijn discipelen hoorden het.</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kwamen te </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Jeruzalem. En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ging de ​tempel​ binnen en begon hen, die in de ​tempel​ verkochten en kochten, uit te drijven en de tafels der wisselaars en de stoelen van hen, die de duiven verkochten, keerde Hij om,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liet niet toe, dat iemand enig voorwerp door de tempel droeg;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leerde en sprak tot hen: Staat er niet geschreven, dat mijn huis een bedehuis zal heten voor alle volken?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gij hebt het tot een rovershol gemaakt. En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hoorden het en zochten, hoe zij Hem zouden kunnen ombrengen, want zij waren bevreesd voor Hem, omdat de gehele schare versteld stond over zijn leer.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het laat werd, gingen zij de stad uit, naar buiten.</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zij des morgens vroeg langs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kwamen, zagen zij, dat hij van de wortel af verdord was.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​Petrus​ herinnerde het zich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​Rabbi, zie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die Gij vervloekt hebt, is verdord.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Hebt geloof in God.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Voorwaar, Ik zeg u, wie tot deze berg zou zeggen, hef u op en werp u in de zee, en in zijn ​hart​ niet zou twijfelen, maar geloven, dat hetgeen hij zegt geschiedt, het zal hem geschieden.</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Daarom zeg Ik u, al wat gij ​bidt​ en begeert, gelooft, dat gij het hebt ontvangen, en het zal geschieden.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wanneer gij staat te ​bidden, ​vergeeft​ wat gij tegen iemand mocht hebben, opdat ook uw Vader in de hemelen uw overtredingen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vergeve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[Indien gij echter niet ​vergeeft, zal ook uw Vader, die in de hemelen is, uw overtredingen niet ​vergeven.]</a:t>
            </a:r>
          </a:p>
          <a:p>
            <a:r>
              <a:rPr lang="nl-NL"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27</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zij kwamen weder te Jeruzalem. En terwijl Hij in de ​tempel​ wandelde, kwamen de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overpriesters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de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schriftgeleerden</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de oudsten tot Hem,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28</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zeiden tot Hem: Krachtens welke bevoegdheid doet Gij deze dingen? Of wie heeft U de bevoegdheid gegeven om deze dingen te doen?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29</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Jezus​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hen: Ik zal u één vraag stellen; geeft Mij daarop antwoord, dan zal Ik u zeggen, krachtens welke bevoegdheid Ik deze dingen doe.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30</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De ​doop​ van Johannes, was die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uit de hemel of uit de mensen?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Antwoordt Mij daarop.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31</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zij overlegden onder elkander en zeiden: Indien wij zeggen: Uit de hemel, zal Hij zeggen: Waarom hebt gij hem dan niet geloofd?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32</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Zeggen wij echter: Uit de mensen . . . Zij waren namelijk bevreesd voor de schare, want allen hielden Johannes inderdaad voor een ​profeet.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33</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zij antwoordden en zeiden tot ​Jezus: Wij weten het niet. En ​Jezus​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hen: Dan zeg Ik u ook niet, krachtens welke bevoegdheid Ik deze dingen doe.</a:t>
            </a:r>
          </a:p>
          <a:p>
            <a:endParaRPr lang="nl-NL" sz="8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2628202814"/>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Bedehuis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Bevoegdheid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0" y="6663"/>
            <a:ext cx="9144000" cy="101566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r"/>
            <a:r>
              <a:rPr lang="he-IL" sz="4000" b="1" dirty="0" smtClean="0">
                <a:solidFill>
                  <a:schemeClr val="bg1"/>
                </a:solidFill>
                <a:latin typeface="David"/>
                <a:cs typeface="+mj-cs"/>
              </a:rPr>
              <a:t>מִן-הַשָּׁמָיִם אוֹ </a:t>
            </a:r>
            <a:r>
              <a:rPr lang="he-IL" sz="4000" b="1" dirty="0">
                <a:solidFill>
                  <a:schemeClr val="bg1"/>
                </a:solidFill>
                <a:latin typeface="David"/>
                <a:cs typeface="+mj-cs"/>
              </a:rPr>
              <a:t>מִן-</a:t>
            </a:r>
            <a:r>
              <a:rPr lang="he-IL" sz="4000" b="1" dirty="0" smtClean="0">
                <a:solidFill>
                  <a:schemeClr val="bg1"/>
                </a:solidFill>
                <a:latin typeface="David"/>
                <a:cs typeface="+mj-cs"/>
              </a:rPr>
              <a:t> </a:t>
            </a:r>
            <a:r>
              <a:rPr lang="he-IL" sz="4000" b="1" dirty="0">
                <a:cs typeface="+mj-cs"/>
              </a:rPr>
              <a:t>בְּנֵי הָאָדָם</a:t>
            </a:r>
            <a:endParaRPr lang="nl-NL" sz="4000" b="1" dirty="0" smtClean="0">
              <a:solidFill>
                <a:schemeClr val="bg1"/>
              </a:solidFill>
              <a:latin typeface="David"/>
              <a:cs typeface="+mj-cs"/>
            </a:endParaRPr>
          </a:p>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Min ha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sjamajim</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o min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beni</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ha adam</a:t>
            </a:r>
            <a:endParaRPr lang="nl-NL" sz="4000" b="1" dirty="0">
              <a:solidFill>
                <a:schemeClr val="bg1"/>
              </a:solidFill>
              <a:cs typeface="+mj-cs"/>
            </a:endParaRPr>
          </a:p>
        </p:txBody>
      </p:sp>
      <p:sp>
        <p:nvSpPr>
          <p:cNvPr id="7" name="Rechthoek 6"/>
          <p:cNvSpPr/>
          <p:nvPr/>
        </p:nvSpPr>
        <p:spPr>
          <a:xfrm>
            <a:off x="0" y="1052736"/>
            <a:ext cx="9144000"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Min ha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Sjamajim</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uit de hemel/uit God</a:t>
            </a:r>
            <a:endParaRPr lang="nl-NL" sz="4000" b="1" dirty="0">
              <a:solidFill>
                <a:schemeClr val="bg1"/>
              </a:solidFill>
              <a:cs typeface="+mj-cs"/>
            </a:endParaRPr>
          </a:p>
        </p:txBody>
      </p:sp>
      <p:sp>
        <p:nvSpPr>
          <p:cNvPr id="8" name="Rechthoek 7"/>
          <p:cNvSpPr/>
          <p:nvPr/>
        </p:nvSpPr>
        <p:spPr>
          <a:xfrm>
            <a:off x="22796" y="1516722"/>
            <a:ext cx="9144000"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Min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beni</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ha adam: uit de zonen van de mensen</a:t>
            </a:r>
            <a:endParaRPr lang="nl-NL" sz="4000" b="1" dirty="0">
              <a:solidFill>
                <a:schemeClr val="bg1"/>
              </a:solidFill>
              <a:cs typeface="+mj-cs"/>
            </a:endParaRPr>
          </a:p>
        </p:txBody>
      </p:sp>
      <p:sp>
        <p:nvSpPr>
          <p:cNvPr id="9" name="Rechthoek 8"/>
          <p:cNvSpPr/>
          <p:nvPr/>
        </p:nvSpPr>
        <p:spPr>
          <a:xfrm>
            <a:off x="35496" y="1976889"/>
            <a:ext cx="9144000" cy="70788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nchor="ctr">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UIT DE MENS OF UIT GOD?</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Zo ook zijn bevoegdheid!</a:t>
            </a:r>
            <a:endParaRPr lang="nl-NL" sz="4000" b="1" dirty="0">
              <a:solidFill>
                <a:schemeClr val="bg1"/>
              </a:solidFill>
              <a:cs typeface="+mj-cs"/>
            </a:endParaRPr>
          </a:p>
        </p:txBody>
      </p:sp>
    </p:spTree>
    <p:extLst>
      <p:ext uri="{BB962C8B-B14F-4D97-AF65-F5344CB8AC3E}">
        <p14:creationId xmlns:p14="http://schemas.microsoft.com/office/powerpoint/2010/main" val="836009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15"/>
            <a:ext cx="9144000" cy="6647974"/>
          </a:xfrm>
          <a:prstGeom prst="rect">
            <a:avLst/>
          </a:prstGeom>
          <a:solidFill>
            <a:schemeClr val="tx1"/>
          </a:solidFill>
        </p:spPr>
        <p:txBody>
          <a:bodyPr wrap="square">
            <a:spAutoFit/>
          </a:bodyPr>
          <a:lstStyle/>
          <a:p>
            <a:r>
              <a:rPr lang="nl-NL" sz="8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Marcus 11: </a:t>
            </a:r>
          </a:p>
          <a:p>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11</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zij dicht bij Jeruzalem kwamen, bij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Betfage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aan de ​Olijfberg, zond Hij twee van zijn discipelen uit,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Gaat naar het dorp, dat tegenover u ligt, en terstond, als gij er binnenkomt, zult gij een veulen vastgebonden vinden, waarop nog nooit een mens heeft gezeten; maakt het los en brengt het hier.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indien iemand tot u zegt: Wat doet gij daar? zegt dan: De Here heeft het nodig en terstond zendt Hij het weder hierheen.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gingen heen en vonden een veulen vastgebonden bij de deur buiten aan de ​weg, en zij maakten het los.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sommigen van degenen, die daar stonden, zeiden tot hen: Wat doet gij daar, dat gij dat veulen losmaakt?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Zij spraken tot hen, zoals ​Jezus​ gezegd had, en zij lieten hen begaan.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brachten het veulen tot ​Jezus​ en legden hun klederen daarop en Hij ging erop zitten.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velen spreidden hun klederen op de weg en anderen groen, dat zij van het veld plukten.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die voorgingen en die volgden </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riepen: </a:t>
            </a:r>
            <a:r>
              <a:rPr lang="nl-NL" sz="8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Hosanna</a:t>
            </a:r>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Gezegend Hij, die komt in de naam des Heren;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gezegend het komende rijk van onze vader ​David; Hosanna in de hoogste hemelen!</a:t>
            </a:r>
          </a:p>
          <a:p>
            <a:r>
              <a:rPr lang="nl-NL" sz="800"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11</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kwam te Jeruzalem in de tempel. En nadat Hij rondom alles overzien had, vertrok Hij, toen het reeds laat op de dag was, naar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met de twaalven.</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de volgende dag, toen zij van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Betanië</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kwamen, werd Hij hongerig.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Hij van verre een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zag, die bladeren had, ging Hij daarheen om te zien of Hij er ook iets aan vinden zou. En erbij gekomen, vond Hij er niets aan dan bladeren; want het was de tijd niet voor ​vijgen.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antwoordde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Nooit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ete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meer iemand vrucht van u in eeuwigheid! En zijn discipelen hoorden het.</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kwamen te </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Jeruzalem. En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Hij ging de ​tempel​ binnen en begon hen, die in de ​tempel​ verkochten en kochten, uit te drijven en de tafels der wisselaars en de stoelen van hen, die de duiven verkochten, keerde Hij om,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liet niet toe, dat iemand enig voorwerp door de tempel droeg;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Hij leerde en sprak tot hen: Staat er niet geschreven, dat mijn huis een bedehuis zal heten voor alle volken?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Maar gij hebt het tot een rovershol gemaakt. En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overpriesters</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hoorden het en zochten, hoe zij Hem zouden kunnen ombrengen, want zij waren bevreesd voor Hem, omdat de gehele schare versteld stond over zijn leer.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het laat werd, gingen zij de stad uit, naar buiten.</a:t>
            </a: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zij des morgens vroeg langs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kwamen, zagen zij, dat hij van de wortel af verdord was.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​Petrus​ herinnerde het zich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Hem: ​Rabbi, zie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vijgeboom</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die Gij vervloekt hebt, is verdord.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​Jezus​ antwoordde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Hebt geloof in God.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Voorwaar, Ik zeg u, wie tot deze berg zou zeggen, hef u op en werp u in de zee, en in zijn ​hart​ niet zou twijfelen, maar geloven, dat hetgeen hij zegt geschiedt, het zal hem geschieden.</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Daarom zeg Ik u, al wat gij ​bidt​ en begeert, gelooft, dat gij het hebt ontvangen, en het zal geschieden.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wanneer gij staat te ​bidden, ​vergeeft​ wat gij tegen iemand mocht hebben, opdat ook uw Vader in de hemelen uw overtredingen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vergeve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[Indien gij echter niet ​vergeeft, zal ook uw Vader, die in de hemelen is, uw overtredingen niet ​vergeven.]</a:t>
            </a:r>
          </a:p>
          <a:p>
            <a:r>
              <a:rPr lang="nl-NL"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27</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zij kwamen weder te Jeruzalem. En terwijl Hij in de ​tempel​ wandelde, kwamen de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overpriesters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de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schriftgeleerden</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de oudsten tot Hem,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28</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zeiden tot Hem: Krachtens welke bevoegdheid doet Gij deze dingen? Of wie heeft U de bevoegdheid gegeven om deze dingen te doen?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29</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Jezus​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hen: Ik zal u één vraag stellen; geeft Mij daarop antwoord, dan zal Ik u zeggen, krachtens welke bevoegdheid Ik deze dingen doe.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30</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De ​doop​ van Johannes, was die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uit de hemel of uit de mensen?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Antwoordt Mij daarop.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31</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zij overlegden onder elkander en zeiden: Indien wij zeggen: Uit de hemel, zal Hij zeggen: Waarom hebt gij hem dan niet geloofd?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32</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Zeggen wij echter: Uit de mensen . . . Zij waren namelijk bevreesd voor de schare, want allen hielden Johannes inderdaad voor een ​profeet.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33</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zij antwoordden en zeiden tot ​Jezus: Wij weten het niet. En ​Jezus​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hen: Dan zeg Ik u ook niet, krachtens welke bevoegdheid Ik deze dingen doe.</a:t>
            </a:r>
          </a:p>
          <a:p>
            <a:endParaRPr lang="nl-NL" sz="800" b="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3722036104"/>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Bedehuis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Bevoegdheid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3" name="Rechthoek 2"/>
          <p:cNvSpPr/>
          <p:nvPr/>
        </p:nvSpPr>
        <p:spPr>
          <a:xfrm>
            <a:off x="12304" y="-27386"/>
            <a:ext cx="9144000" cy="2772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Lucas 1:13-17“gij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zult hem de naam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Johannes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he-IL" dirty="0"/>
              <a:t>י</a:t>
            </a:r>
            <a:r>
              <a:rPr lang="he-IL" sz="2000" b="1" dirty="0">
                <a:cs typeface="+mj-cs"/>
              </a:rPr>
              <a:t>וחנן</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16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jochanan</a:t>
            </a:r>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–JHWH is genadig]</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geven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blijdschap en vreugde zal uw deel zijn en velen zullen zich over zijn geboorte verblijden.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Want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zal groot zijn voor de Here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wijn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sterke drank zal hij niet drinken en met de ​heilige​ Geest​ zal hij vervuld worden, reeds van de schoot zijner moeder aan,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velen der kinderen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Israëls zal hij bekeren tot de Here, hun God.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zal voor zijn aangezicht uitgaan in de geest en de kracht van ​Elia, om de ​harten​ der vaderen te keren tot de ​kinderen​ en de ongehoorzamen tot de gezindheid der rechtvaardigen, ten einde voor de Here een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weltoegerust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volk te bereiden.</a:t>
            </a:r>
          </a:p>
        </p:txBody>
      </p:sp>
      <p:sp>
        <p:nvSpPr>
          <p:cNvPr id="10" name="Rechthoek 9"/>
          <p:cNvSpPr/>
          <p:nvPr/>
        </p:nvSpPr>
        <p:spPr>
          <a:xfrm>
            <a:off x="0" y="6485274"/>
            <a:ext cx="9144000"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nchor="ctr">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IS UIT GOD</a:t>
            </a:r>
            <a:endParaRPr lang="nl-NL" sz="4000" b="1" dirty="0">
              <a:solidFill>
                <a:schemeClr val="bg1"/>
              </a:solidFill>
              <a:cs typeface="+mj-cs"/>
            </a:endParaRPr>
          </a:p>
        </p:txBody>
      </p:sp>
    </p:spTree>
    <p:extLst>
      <p:ext uri="{BB962C8B-B14F-4D97-AF65-F5344CB8AC3E}">
        <p14:creationId xmlns:p14="http://schemas.microsoft.com/office/powerpoint/2010/main" val="3480225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 9"/>
          <p:cNvGraphicFramePr>
            <a:graphicFrameLocks noGrp="1"/>
          </p:cNvGraphicFramePr>
          <p:nvPr>
            <p:extLst>
              <p:ext uri="{D42A27DB-BD31-4B8C-83A1-F6EECF244321}">
                <p14:modId xmlns:p14="http://schemas.microsoft.com/office/powerpoint/2010/main" val="1564525790"/>
              </p:ext>
            </p:extLst>
          </p:nvPr>
        </p:nvGraphicFramePr>
        <p:xfrm>
          <a:off x="-48232" y="6489144"/>
          <a:ext cx="9192230" cy="396240"/>
        </p:xfrm>
        <a:graphic>
          <a:graphicData uri="http://schemas.openxmlformats.org/drawingml/2006/table">
            <a:tbl>
              <a:tblPr firstRow="1" bandRow="1">
                <a:tableStyleId>{5C22544A-7EE6-4342-B048-85BDC9FD1C3A}</a:tableStyleId>
              </a:tblPr>
              <a:tblGrid>
                <a:gridCol w="919223"/>
                <a:gridCol w="919223"/>
                <a:gridCol w="919223"/>
                <a:gridCol w="919223"/>
                <a:gridCol w="919223"/>
                <a:gridCol w="919223"/>
                <a:gridCol w="919223"/>
                <a:gridCol w="919223"/>
                <a:gridCol w="919223"/>
                <a:gridCol w="919223"/>
              </a:tblGrid>
              <a:tr h="396000">
                <a:tc>
                  <a:txBody>
                    <a:bodyPr/>
                    <a:lstStyle/>
                    <a:p>
                      <a:pPr algn="ctr"/>
                      <a:r>
                        <a:rPr lang="nl-NL" sz="1000" dirty="0" smtClean="0">
                          <a:solidFill>
                            <a:schemeClr val="bg1"/>
                          </a:solidFill>
                        </a:rPr>
                        <a:t>1</a:t>
                      </a:r>
                    </a:p>
                    <a:p>
                      <a:pPr algn="ctr"/>
                      <a:r>
                        <a:rPr lang="nl-NL" sz="1000" dirty="0" smtClean="0">
                          <a:solidFill>
                            <a:schemeClr val="bg1"/>
                          </a:solidFill>
                        </a:rPr>
                        <a:t>Het veulen</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a:t>
                      </a:r>
                    </a:p>
                    <a:p>
                      <a:pPr algn="ctr"/>
                      <a:r>
                        <a:rPr lang="nl-NL" sz="1000" dirty="0" smtClean="0">
                          <a:solidFill>
                            <a:schemeClr val="bg1"/>
                          </a:solidFill>
                        </a:rPr>
                        <a:t>Alleen blad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a:t>
                      </a:r>
                    </a:p>
                    <a:p>
                      <a:pPr algn="ctr"/>
                      <a:r>
                        <a:rPr lang="nl-NL" sz="1000" dirty="0" smtClean="0">
                          <a:solidFill>
                            <a:schemeClr val="bg1"/>
                          </a:solidFill>
                        </a:rPr>
                        <a:t>verdord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a:t>
                      </a:r>
                    </a:p>
                    <a:p>
                      <a:pPr algn="ctr"/>
                      <a:r>
                        <a:rPr lang="nl-NL" sz="1000" dirty="0" smtClean="0">
                          <a:solidFill>
                            <a:schemeClr val="bg1"/>
                          </a:solidFill>
                        </a:rPr>
                        <a:t>Bedehuis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a:t>
                      </a:r>
                    </a:p>
                    <a:p>
                      <a:pPr algn="ctr"/>
                      <a:r>
                        <a:rPr lang="nl-NL" sz="1000" dirty="0" smtClean="0">
                          <a:solidFill>
                            <a:schemeClr val="bg1"/>
                          </a:solidFill>
                        </a:rPr>
                        <a:t>Bevoegdheid </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6</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8</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9</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10</a:t>
                      </a:r>
                      <a:endParaRPr lang="nl-NL" sz="1000" dirty="0">
                        <a:solidFill>
                          <a:schemeClr val="bg1"/>
                        </a:solidFill>
                      </a:endParaRPr>
                    </a:p>
                  </a:txBody>
                  <a:tcPr>
                    <a:cell3D prstMaterial="dkEdge">
                      <a:bevel w="25400" h="25400" prst="angle"/>
                      <a:lightRig rig="flood" dir="t"/>
                    </a:cell3D>
                    <a:solidFill>
                      <a:srgbClr val="220B00"/>
                    </a:solidFill>
                  </a:tcPr>
                </a:tc>
              </a:tr>
            </a:tbl>
          </a:graphicData>
        </a:graphic>
      </p:graphicFrame>
      <p:sp>
        <p:nvSpPr>
          <p:cNvPr id="3" name="Rechthoek 2"/>
          <p:cNvSpPr/>
          <p:nvPr/>
        </p:nvSpPr>
        <p:spPr>
          <a:xfrm>
            <a:off x="251520" y="476672"/>
            <a:ext cx="8568952" cy="353943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nl-NL" sz="2800" dirty="0" smtClean="0">
                <a:latin typeface="Verdana" panose="020B0604030504040204" pitchFamily="34" charset="0"/>
                <a:ea typeface="Verdana" panose="020B0604030504040204" pitchFamily="34" charset="0"/>
                <a:cs typeface="Verdana" panose="020B0604030504040204" pitchFamily="34" charset="0"/>
              </a:rPr>
              <a:t>Deut.10:20</a:t>
            </a:r>
          </a:p>
          <a:p>
            <a:pPr algn="ctr"/>
            <a:r>
              <a:rPr lang="nl-NL" sz="2800" dirty="0" smtClean="0">
                <a:latin typeface="Verdana" panose="020B0604030504040204" pitchFamily="34" charset="0"/>
                <a:ea typeface="Verdana" panose="020B0604030504040204" pitchFamily="34" charset="0"/>
                <a:cs typeface="Verdana" panose="020B0604030504040204" pitchFamily="34" charset="0"/>
              </a:rPr>
              <a:t>”De</a:t>
            </a:r>
            <a:r>
              <a:rPr lang="nl-NL" sz="2800" dirty="0">
                <a:latin typeface="Verdana" panose="020B0604030504040204" pitchFamily="34" charset="0"/>
                <a:ea typeface="Verdana" panose="020B0604030504040204" pitchFamily="34" charset="0"/>
                <a:cs typeface="Verdana" panose="020B0604030504040204" pitchFamily="34" charset="0"/>
              </a:rPr>
              <a:t> </a:t>
            </a:r>
            <a:r>
              <a:rPr lang="nl-NL" sz="2800" cap="small" dirty="0">
                <a:latin typeface="Verdana" panose="020B0604030504040204" pitchFamily="34" charset="0"/>
                <a:ea typeface="Verdana" panose="020B0604030504040204" pitchFamily="34" charset="0"/>
                <a:cs typeface="Verdana" panose="020B0604030504040204" pitchFamily="34" charset="0"/>
              </a:rPr>
              <a:t>Here</a:t>
            </a:r>
            <a:r>
              <a:rPr lang="nl-NL" sz="2800" dirty="0">
                <a:latin typeface="Verdana" panose="020B0604030504040204" pitchFamily="34" charset="0"/>
                <a:ea typeface="Verdana" panose="020B0604030504040204" pitchFamily="34" charset="0"/>
                <a:cs typeface="Verdana" panose="020B0604030504040204" pitchFamily="34" charset="0"/>
              </a:rPr>
              <a:t>, uw God, zult gij vrezen, Hem zult gij dienen, Hem </a:t>
            </a:r>
            <a:r>
              <a:rPr lang="nl-NL" sz="2800" b="1" dirty="0">
                <a:latin typeface="Verdana" panose="020B0604030504040204" pitchFamily="34" charset="0"/>
                <a:ea typeface="Verdana" panose="020B0604030504040204" pitchFamily="34" charset="0"/>
                <a:cs typeface="Verdana" panose="020B0604030504040204" pitchFamily="34" charset="0"/>
              </a:rPr>
              <a:t>aanhangen </a:t>
            </a:r>
            <a:r>
              <a:rPr lang="nl-NL" sz="2800" b="1" dirty="0" smtClean="0">
                <a:latin typeface="Verdana" panose="020B0604030504040204" pitchFamily="34" charset="0"/>
                <a:ea typeface="Verdana" panose="020B0604030504040204" pitchFamily="34" charset="0"/>
                <a:cs typeface="Verdana" panose="020B0604030504040204" pitchFamily="34" charset="0"/>
              </a:rPr>
              <a:t>[</a:t>
            </a:r>
            <a:r>
              <a:rPr lang="he-IL" sz="2800" b="1" dirty="0">
                <a:latin typeface="Verdana" panose="020B0604030504040204" pitchFamily="34" charset="0"/>
                <a:ea typeface="Verdana" panose="020B0604030504040204" pitchFamily="34" charset="0"/>
                <a:cs typeface="+mj-cs"/>
              </a:rPr>
              <a:t>דְבָּק</a:t>
            </a:r>
            <a:r>
              <a:rPr lang="nl-NL" sz="2800" b="1" dirty="0" smtClean="0">
                <a:latin typeface="Verdana" panose="020B0604030504040204" pitchFamily="34" charset="0"/>
                <a:ea typeface="Verdana" panose="020B0604030504040204" pitchFamily="34" charset="0"/>
                <a:cs typeface="Verdana" panose="020B0604030504040204" pitchFamily="34" charset="0"/>
              </a:rPr>
              <a:t>- </a:t>
            </a:r>
            <a:r>
              <a:rPr lang="nl-NL" sz="2800" b="1" dirty="0" err="1" smtClean="0">
                <a:latin typeface="Verdana" panose="020B0604030504040204" pitchFamily="34" charset="0"/>
                <a:ea typeface="Verdana" panose="020B0604030504040204" pitchFamily="34" charset="0"/>
                <a:cs typeface="Verdana" panose="020B0604030504040204" pitchFamily="34" charset="0"/>
              </a:rPr>
              <a:t>dawaq</a:t>
            </a:r>
            <a:r>
              <a:rPr lang="nl-NL" sz="2800" b="1" dirty="0" smtClean="0">
                <a:latin typeface="Verdana" panose="020B0604030504040204" pitchFamily="34" charset="0"/>
                <a:ea typeface="Verdana" panose="020B0604030504040204" pitchFamily="34" charset="0"/>
                <a:cs typeface="Verdana" panose="020B0604030504040204" pitchFamily="34" charset="0"/>
              </a:rPr>
              <a:t>: kleven, hechten]</a:t>
            </a:r>
            <a:r>
              <a:rPr lang="nl-NL" sz="2800" dirty="0" smtClean="0">
                <a:latin typeface="Verdana" panose="020B0604030504040204" pitchFamily="34" charset="0"/>
                <a:ea typeface="Verdana" panose="020B0604030504040204" pitchFamily="34" charset="0"/>
                <a:cs typeface="Verdana" panose="020B0604030504040204" pitchFamily="34" charset="0"/>
              </a:rPr>
              <a:t>en </a:t>
            </a:r>
            <a:r>
              <a:rPr lang="nl-NL" sz="2800" dirty="0">
                <a:latin typeface="Verdana" panose="020B0604030504040204" pitchFamily="34" charset="0"/>
                <a:ea typeface="Verdana" panose="020B0604030504040204" pitchFamily="34" charset="0"/>
                <a:cs typeface="Verdana" panose="020B0604030504040204" pitchFamily="34" charset="0"/>
              </a:rPr>
              <a:t>bij zijn naam zweren</a:t>
            </a:r>
            <a:r>
              <a:rPr lang="nl-NL" sz="2800" dirty="0" smtClean="0">
                <a:latin typeface="Verdana" panose="020B0604030504040204" pitchFamily="34" charset="0"/>
                <a:ea typeface="Verdana" panose="020B0604030504040204" pitchFamily="34" charset="0"/>
                <a:cs typeface="Verdana" panose="020B0604030504040204" pitchFamily="34" charset="0"/>
              </a:rPr>
              <a:t>.”</a:t>
            </a:r>
            <a:endParaRPr lang="nl-NL" sz="2800" b="1" dirty="0">
              <a:latin typeface="Verdana" panose="020B0604030504040204" pitchFamily="34" charset="0"/>
              <a:ea typeface="Verdana" panose="020B0604030504040204" pitchFamily="34" charset="0"/>
              <a:cs typeface="Verdana" panose="020B0604030504040204" pitchFamily="34" charset="0"/>
            </a:endParaRPr>
          </a:p>
          <a:p>
            <a:pPr algn="ctr"/>
            <a:endParaRPr lang="nl-NL" sz="28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800" dirty="0" smtClean="0">
                <a:latin typeface="Verdana" panose="020B0604030504040204" pitchFamily="34" charset="0"/>
                <a:ea typeface="Verdana" panose="020B0604030504040204" pitchFamily="34" charset="0"/>
                <a:cs typeface="Verdana" panose="020B0604030504040204" pitchFamily="34" charset="0"/>
              </a:rPr>
              <a:t>1 Kor.6:17 </a:t>
            </a:r>
          </a:p>
          <a:p>
            <a:pPr algn="ctr"/>
            <a:r>
              <a:rPr lang="nl-NL" sz="2800" dirty="0" smtClean="0">
                <a:latin typeface="Verdana" panose="020B0604030504040204" pitchFamily="34" charset="0"/>
                <a:ea typeface="Verdana" panose="020B0604030504040204" pitchFamily="34" charset="0"/>
                <a:cs typeface="Verdana" panose="020B0604030504040204" pitchFamily="34" charset="0"/>
              </a:rPr>
              <a:t>“</a:t>
            </a:r>
            <a:r>
              <a:rPr lang="nl-NL" sz="2800" b="1" dirty="0" smtClean="0">
                <a:latin typeface="Verdana" panose="020B0604030504040204" pitchFamily="34" charset="0"/>
                <a:ea typeface="Verdana" panose="020B0604030504040204" pitchFamily="34" charset="0"/>
                <a:cs typeface="Verdana" panose="020B0604030504040204" pitchFamily="34" charset="0"/>
              </a:rPr>
              <a:t>Maar </a:t>
            </a:r>
            <a:r>
              <a:rPr lang="nl-NL" sz="2800" b="1" dirty="0">
                <a:latin typeface="Verdana" panose="020B0604030504040204" pitchFamily="34" charset="0"/>
                <a:ea typeface="Verdana" panose="020B0604030504040204" pitchFamily="34" charset="0"/>
                <a:cs typeface="Verdana" panose="020B0604030504040204" pitchFamily="34" charset="0"/>
              </a:rPr>
              <a:t>die zich aan de Here hecht, </a:t>
            </a:r>
            <a:endParaRPr lang="nl-NL" sz="28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800" b="1" dirty="0" smtClean="0">
                <a:latin typeface="Verdana" panose="020B0604030504040204" pitchFamily="34" charset="0"/>
                <a:ea typeface="Verdana" panose="020B0604030504040204" pitchFamily="34" charset="0"/>
                <a:cs typeface="Verdana" panose="020B0604030504040204" pitchFamily="34" charset="0"/>
              </a:rPr>
              <a:t>is </a:t>
            </a:r>
            <a:r>
              <a:rPr lang="nl-NL" sz="2800" b="1" dirty="0">
                <a:latin typeface="Verdana" panose="020B0604030504040204" pitchFamily="34" charset="0"/>
                <a:ea typeface="Verdana" panose="020B0604030504040204" pitchFamily="34" charset="0"/>
                <a:cs typeface="Verdana" panose="020B0604030504040204" pitchFamily="34" charset="0"/>
              </a:rPr>
              <a:t>één geest </a:t>
            </a:r>
            <a:r>
              <a:rPr lang="nl-NL" sz="2800" dirty="0">
                <a:latin typeface="Verdana" panose="020B0604030504040204" pitchFamily="34" charset="0"/>
                <a:ea typeface="Verdana" panose="020B0604030504040204" pitchFamily="34" charset="0"/>
                <a:cs typeface="Verdana" panose="020B0604030504040204" pitchFamily="34" charset="0"/>
              </a:rPr>
              <a:t>(met Hem</a:t>
            </a:r>
            <a:r>
              <a:rPr lang="nl-NL" sz="2800" dirty="0" smtClean="0">
                <a:latin typeface="Verdana" panose="020B0604030504040204" pitchFamily="34" charset="0"/>
                <a:ea typeface="Verdana" panose="020B0604030504040204" pitchFamily="34" charset="0"/>
                <a:cs typeface="Verdana" panose="020B0604030504040204" pitchFamily="34" charset="0"/>
              </a:rPr>
              <a:t>).”</a:t>
            </a:r>
            <a:endParaRPr lang="nl-NL" sz="2800" dirty="0">
              <a:latin typeface="Verdana" panose="020B0604030504040204" pitchFamily="34" charset="0"/>
              <a:ea typeface="Verdana" panose="020B0604030504040204" pitchFamily="34" charset="0"/>
              <a:cs typeface="Verdana" panose="020B0604030504040204" pitchFamily="34" charset="0"/>
            </a:endParaRPr>
          </a:p>
        </p:txBody>
      </p:sp>
      <p:sp>
        <p:nvSpPr>
          <p:cNvPr id="6" name="Rectangle 1"/>
          <p:cNvSpPr>
            <a:spLocks noChangeArrowheads="1"/>
          </p:cNvSpPr>
          <p:nvPr/>
        </p:nvSpPr>
        <p:spPr bwMode="auto">
          <a:xfrm>
            <a:off x="2422525" y="2667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smtClean="0">
                <a:ln>
                  <a:noFill/>
                </a:ln>
                <a:solidFill>
                  <a:schemeClr val="tx1"/>
                </a:solidFill>
                <a:effectLst/>
                <a:latin typeface="Arial" charset="0"/>
                <a:cs typeface="Arial" charset="0"/>
              </a:rPr>
              <a:t/>
            </a:r>
            <a:br>
              <a:rPr kumimoji="0" lang="nl-NL" altLang="nl-NL" sz="1800" b="0" i="0" u="none" strike="noStrike" cap="none" normalizeH="0" baseline="0" smtClean="0">
                <a:ln>
                  <a:noFill/>
                </a:ln>
                <a:solidFill>
                  <a:schemeClr val="tx1"/>
                </a:solidFill>
                <a:effectLst/>
                <a:latin typeface="Arial" charset="0"/>
                <a:cs typeface="Arial" charset="0"/>
              </a:rPr>
            </a:br>
            <a:endParaRPr kumimoji="0" lang="nl-NL" altLang="nl-NL" sz="1800" b="0" i="0" u="none" strike="noStrike" cap="none" normalizeH="0" baseline="0" smtClean="0">
              <a:ln>
                <a:noFill/>
              </a:ln>
              <a:solidFill>
                <a:schemeClr val="tx1"/>
              </a:solidFill>
              <a:effectLst/>
              <a:latin typeface="Arial" charset="0"/>
              <a:cs typeface="Arial" charset="0"/>
            </a:endParaRPr>
          </a:p>
        </p:txBody>
      </p:sp>
      <p:sp>
        <p:nvSpPr>
          <p:cNvPr id="12" name="Rechthoek 11"/>
          <p:cNvSpPr/>
          <p:nvPr/>
        </p:nvSpPr>
        <p:spPr>
          <a:xfrm>
            <a:off x="251520" y="4132237"/>
            <a:ext cx="8568952" cy="1384995"/>
          </a:xfrm>
          <a:prstGeom prst="rect">
            <a:avLst/>
          </a:prstGeom>
          <a:solidFill>
            <a:srgbClr val="C00000"/>
          </a:solidFill>
        </p:spPr>
        <p:style>
          <a:lnRef idx="0">
            <a:schemeClr val="dk1"/>
          </a:lnRef>
          <a:fillRef idx="3">
            <a:schemeClr val="dk1"/>
          </a:fillRef>
          <a:effectRef idx="3">
            <a:schemeClr val="dk1"/>
          </a:effectRef>
          <a:fontRef idx="minor">
            <a:schemeClr val="lt1"/>
          </a:fontRef>
        </p:style>
        <p:txBody>
          <a:bodyPr wrap="square">
            <a:spAutoFit/>
          </a:bodyPr>
          <a:lstStyle/>
          <a:p>
            <a:pPr algn="ctr"/>
            <a:endParaRPr lang="nl-NL" sz="28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800" b="1" dirty="0" smtClean="0">
                <a:latin typeface="Verdana" panose="020B0604030504040204" pitchFamily="34" charset="0"/>
                <a:ea typeface="Verdana" panose="020B0604030504040204" pitchFamily="34" charset="0"/>
                <a:cs typeface="Verdana" panose="020B0604030504040204" pitchFamily="34" charset="0"/>
              </a:rPr>
              <a:t>DOEL TEMPELDIENST</a:t>
            </a:r>
          </a:p>
          <a:p>
            <a:pPr algn="ctr"/>
            <a:endParaRPr lang="nl-NL" sz="28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77738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060848"/>
            <a:ext cx="32194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el 2"/>
          <p:cNvGraphicFramePr>
            <a:graphicFrameLocks noGrp="1"/>
          </p:cNvGraphicFramePr>
          <p:nvPr>
            <p:extLst>
              <p:ext uri="{D42A27DB-BD31-4B8C-83A1-F6EECF244321}">
                <p14:modId xmlns:p14="http://schemas.microsoft.com/office/powerpoint/2010/main" val="2602360266"/>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tx1"/>
                          </a:solidFill>
                        </a:rPr>
                        <a:t>1-5</a:t>
                      </a:r>
                    </a:p>
                    <a:p>
                      <a:pPr algn="ctr"/>
                      <a:r>
                        <a:rPr lang="nl-NL" sz="1000" dirty="0" smtClean="0">
                          <a:solidFill>
                            <a:schemeClr val="tx1"/>
                          </a:solidFill>
                        </a:rPr>
                        <a:t>bezeten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322005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2606816" y="191724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kstvak 21"/>
          <p:cNvSpPr txBox="1"/>
          <p:nvPr/>
        </p:nvSpPr>
        <p:spPr>
          <a:xfrm rot="21038725">
            <a:off x="1784882" y="3682721"/>
            <a:ext cx="7020000"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Openbaringen van het Koninkrijk</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38934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1547664" y="1940414"/>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kstvak 20"/>
          <p:cNvSpPr txBox="1"/>
          <p:nvPr/>
        </p:nvSpPr>
        <p:spPr>
          <a:xfrm rot="21038725">
            <a:off x="1208483" y="4913319"/>
            <a:ext cx="7020000"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De leer van het Koninkrijk</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84993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1690596" y="227728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kstvak 20"/>
          <p:cNvSpPr txBox="1"/>
          <p:nvPr/>
        </p:nvSpPr>
        <p:spPr>
          <a:xfrm rot="21038725">
            <a:off x="1203766" y="4296397"/>
            <a:ext cx="7729307"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De openbaarwording van het Koninkrijk </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37681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683568" y="1916832"/>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None/>
            </a:pP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2000" b="1" i="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2000" b="1" i="1" dirty="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345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100959</TotalTime>
  <Words>6845</Words>
  <Application>Microsoft Office PowerPoint</Application>
  <PresentationFormat>Diavoorstelling (4:3)</PresentationFormat>
  <Paragraphs>2172</Paragraphs>
  <Slides>54</Slides>
  <Notes>40</Notes>
  <HiddenSlides>10</HiddenSlides>
  <MMClips>0</MMClips>
  <ScaleCrop>false</ScaleCrop>
  <HeadingPairs>
    <vt:vector size="4" baseType="variant">
      <vt:variant>
        <vt:lpstr>Thema</vt:lpstr>
      </vt:variant>
      <vt:variant>
        <vt:i4>1</vt:i4>
      </vt:variant>
      <vt:variant>
        <vt:lpstr>Diatitels</vt:lpstr>
      </vt:variant>
      <vt:variant>
        <vt:i4>54</vt:i4>
      </vt:variant>
    </vt:vector>
  </HeadingPairs>
  <TitlesOfParts>
    <vt:vector size="55"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Gerard</dc:creator>
  <cp:lastModifiedBy>Gerard Wijtsma</cp:lastModifiedBy>
  <cp:revision>1344</cp:revision>
  <dcterms:created xsi:type="dcterms:W3CDTF">2016-11-11T18:02:23Z</dcterms:created>
  <dcterms:modified xsi:type="dcterms:W3CDTF">2017-12-02T06:09:02Z</dcterms:modified>
</cp:coreProperties>
</file>